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1.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compatMode="1"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Lst>
  <p:sldSz cx="12192000" cy="6858000"/>
  <p:notesSz cx="6858000" cy="9144000"/>
  <p:defaultTextStyle>
    <a:defPPr>
      <a:defRPr lang="en-US"/>
    </a:defPPr>
    <a:lvl1pPr algn="l" defTabSz="457200" rtl="0" eaLnBrk="0" fontAlgn="base" hangingPunct="0">
      <a:spcBef>
        <a:spcPct val="0"/>
      </a:spcBef>
      <a:spcAft>
        <a:spcPct val="0"/>
      </a:spcAft>
      <a:defRPr kern="1200">
        <a:solidFill>
          <a:schemeClr val="tx1"/>
        </a:solidFill>
        <a:latin typeface="Corbel" panose="020B050302020402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orbel" panose="020B050302020402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orbel" panose="020B050302020402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orbel" panose="020B050302020402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orbel" panose="020B0503020204020204" pitchFamily="34" charset="0"/>
        <a:ea typeface="+mn-ea"/>
        <a:cs typeface="+mn-cs"/>
      </a:defRPr>
    </a:lvl5pPr>
    <a:lvl6pPr marL="2286000" algn="l" defTabSz="914400" rtl="0" eaLnBrk="1" latinLnBrk="0" hangingPunct="1">
      <a:defRPr kern="1200">
        <a:solidFill>
          <a:schemeClr val="tx1"/>
        </a:solidFill>
        <a:latin typeface="Corbel" panose="020B0503020204020204" pitchFamily="34" charset="0"/>
        <a:ea typeface="+mn-ea"/>
        <a:cs typeface="+mn-cs"/>
      </a:defRPr>
    </a:lvl6pPr>
    <a:lvl7pPr marL="2743200" algn="l" defTabSz="914400" rtl="0" eaLnBrk="1" latinLnBrk="0" hangingPunct="1">
      <a:defRPr kern="1200">
        <a:solidFill>
          <a:schemeClr val="tx1"/>
        </a:solidFill>
        <a:latin typeface="Corbel" panose="020B0503020204020204" pitchFamily="34" charset="0"/>
        <a:ea typeface="+mn-ea"/>
        <a:cs typeface="+mn-cs"/>
      </a:defRPr>
    </a:lvl7pPr>
    <a:lvl8pPr marL="3200400" algn="l" defTabSz="914400" rtl="0" eaLnBrk="1" latinLnBrk="0" hangingPunct="1">
      <a:defRPr kern="1200">
        <a:solidFill>
          <a:schemeClr val="tx1"/>
        </a:solidFill>
        <a:latin typeface="Corbel" panose="020B0503020204020204" pitchFamily="34" charset="0"/>
        <a:ea typeface="+mn-ea"/>
        <a:cs typeface="+mn-cs"/>
      </a:defRPr>
    </a:lvl8pPr>
    <a:lvl9pPr marL="3657600" algn="l" defTabSz="914400" rtl="0" eaLnBrk="1" latinLnBrk="0" hangingPunct="1">
      <a:defRPr kern="1200">
        <a:solidFill>
          <a:schemeClr val="tx1"/>
        </a:solidFill>
        <a:latin typeface="Corbel" panose="020B0503020204020204"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1" autoAdjust="0"/>
    <p:restoredTop sz="94660"/>
  </p:normalViewPr>
  <p:slideViewPr>
    <p:cSldViewPr snapToGrid="0">
      <p:cViewPr varScale="1">
        <p:scale>
          <a:sx n="106" d="100"/>
          <a:sy n="106" d="100"/>
        </p:scale>
        <p:origin x="200"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customXml" Target="../customXml/item1.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4" name="Rectangle 6">
            <a:extLst>
              <a:ext uri="{FF2B5EF4-FFF2-40B4-BE49-F238E27FC236}">
                <a16:creationId xmlns:a16="http://schemas.microsoft.com/office/drawing/2014/main" id="{7804EB24-A7A6-3AEC-7A30-4A6D949B14EF}"/>
              </a:ext>
            </a:extLst>
          </p:cNvPr>
          <p:cNvSpPr/>
          <p:nvPr/>
        </p:nvSpPr>
        <p:spPr>
          <a:xfrm>
            <a:off x="-6350" y="2058988"/>
            <a:ext cx="12195175" cy="182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365759" y="2166364"/>
            <a:ext cx="11471565" cy="1739347"/>
          </a:xfrm>
        </p:spPr>
        <p:txBody>
          <a:bodyPr/>
          <a:lstStyle>
            <a:lvl1pPr algn="ctr">
              <a:lnSpc>
                <a:spcPct val="80000"/>
              </a:lnSpc>
              <a:defRPr sz="6000" spc="150" baseline="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524000" y="3996250"/>
            <a:ext cx="9144000" cy="1309255"/>
          </a:xfrm>
        </p:spPr>
        <p:txBody>
          <a:bodyPr>
            <a:normAutofit/>
          </a:bodyPr>
          <a:lstStyle>
            <a:lvl1pPr marL="0" indent="0" algn="ctr">
              <a:buNone/>
              <a:defRPr sz="2000"/>
            </a:lvl1pPr>
            <a:lvl2pPr marL="457200" indent="0" algn="ctr">
              <a:buNone/>
              <a:defRPr sz="2000"/>
            </a:lvl2pPr>
            <a:lvl3pPr marL="914400" indent="0" algn="ctr">
              <a:buNone/>
              <a:defRPr sz="20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a:t>Haga clic para editar el estilo de subtítulo del patrón</a:t>
            </a:r>
            <a:endParaRPr lang="en-US" dirty="0"/>
          </a:p>
        </p:txBody>
      </p:sp>
      <p:sp>
        <p:nvSpPr>
          <p:cNvPr id="5" name="Date Placeholder 3">
            <a:extLst>
              <a:ext uri="{FF2B5EF4-FFF2-40B4-BE49-F238E27FC236}">
                <a16:creationId xmlns:a16="http://schemas.microsoft.com/office/drawing/2014/main" id="{185A2B4E-9578-A278-31E8-B7C08AFE8563}"/>
              </a:ext>
            </a:extLst>
          </p:cNvPr>
          <p:cNvSpPr>
            <a:spLocks noGrp="1"/>
          </p:cNvSpPr>
          <p:nvPr>
            <p:ph type="dt" sz="half" idx="10"/>
          </p:nvPr>
        </p:nvSpPr>
        <p:spPr/>
        <p:txBody>
          <a:bodyPr/>
          <a:lstStyle>
            <a:lvl1pPr>
              <a:defRPr/>
            </a:lvl1pPr>
          </a:lstStyle>
          <a:p>
            <a:pPr>
              <a:defRPr/>
            </a:pPr>
            <a:fld id="{F6775D4D-D4EC-7542-A1EA-CDD9726B082A}" type="datetimeFigureOut">
              <a:rPr lang="es-CO"/>
              <a:pPr>
                <a:defRPr/>
              </a:pPr>
              <a:t>24/07/24</a:t>
            </a:fld>
            <a:endParaRPr lang="es-CO"/>
          </a:p>
        </p:txBody>
      </p:sp>
      <p:sp>
        <p:nvSpPr>
          <p:cNvPr id="6" name="Footer Placeholder 4">
            <a:extLst>
              <a:ext uri="{FF2B5EF4-FFF2-40B4-BE49-F238E27FC236}">
                <a16:creationId xmlns:a16="http://schemas.microsoft.com/office/drawing/2014/main" id="{EB145BB5-9E2F-C7F0-AC8F-7EF737186CC7}"/>
              </a:ext>
            </a:extLst>
          </p:cNvPr>
          <p:cNvSpPr>
            <a:spLocks noGrp="1"/>
          </p:cNvSpPr>
          <p:nvPr>
            <p:ph type="ftr" sz="quarter" idx="11"/>
          </p:nvPr>
        </p:nvSpPr>
        <p:spPr/>
        <p:txBody>
          <a:bodyPr/>
          <a:lstStyle>
            <a:lvl1pPr>
              <a:defRPr/>
            </a:lvl1pPr>
          </a:lstStyle>
          <a:p>
            <a:pPr>
              <a:defRPr/>
            </a:pPr>
            <a:endParaRPr lang="es-CO"/>
          </a:p>
        </p:txBody>
      </p:sp>
      <p:sp>
        <p:nvSpPr>
          <p:cNvPr id="7" name="Slide Number Placeholder 5">
            <a:extLst>
              <a:ext uri="{FF2B5EF4-FFF2-40B4-BE49-F238E27FC236}">
                <a16:creationId xmlns:a16="http://schemas.microsoft.com/office/drawing/2014/main" id="{62315860-D30D-C174-9061-D7A2DE94F875}"/>
              </a:ext>
            </a:extLst>
          </p:cNvPr>
          <p:cNvSpPr>
            <a:spLocks noGrp="1"/>
          </p:cNvSpPr>
          <p:nvPr>
            <p:ph type="sldNum" sz="quarter" idx="12"/>
          </p:nvPr>
        </p:nvSpPr>
        <p:spPr/>
        <p:txBody>
          <a:bodyPr/>
          <a:lstStyle>
            <a:lvl1pPr>
              <a:defRPr/>
            </a:lvl1pPr>
          </a:lstStyle>
          <a:p>
            <a:fld id="{7DF6093B-DA1A-9246-98D8-C953CB79B526}" type="slidenum">
              <a:rPr lang="es-CO" altLang="es-CO"/>
              <a:pPr/>
              <a:t>‹Nº›</a:t>
            </a:fld>
            <a:endParaRPr lang="es-CO" altLang="es-CO"/>
          </a:p>
        </p:txBody>
      </p:sp>
    </p:spTree>
    <p:extLst>
      <p:ext uri="{BB962C8B-B14F-4D97-AF65-F5344CB8AC3E}">
        <p14:creationId xmlns:p14="http://schemas.microsoft.com/office/powerpoint/2010/main" val="34353102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a:extLst>
              <a:ext uri="{FF2B5EF4-FFF2-40B4-BE49-F238E27FC236}">
                <a16:creationId xmlns:a16="http://schemas.microsoft.com/office/drawing/2014/main" id="{72F52837-31E6-DF30-A3DC-C4F7F9D2A85A}"/>
              </a:ext>
            </a:extLst>
          </p:cNvPr>
          <p:cNvSpPr>
            <a:spLocks noGrp="1"/>
          </p:cNvSpPr>
          <p:nvPr>
            <p:ph type="dt" sz="half" idx="10"/>
          </p:nvPr>
        </p:nvSpPr>
        <p:spPr/>
        <p:txBody>
          <a:bodyPr/>
          <a:lstStyle>
            <a:lvl1pPr>
              <a:defRPr/>
            </a:lvl1pPr>
          </a:lstStyle>
          <a:p>
            <a:pPr>
              <a:defRPr/>
            </a:pPr>
            <a:fld id="{72D93CE9-3E80-CA4E-A529-D528BA56EB30}" type="datetimeFigureOut">
              <a:rPr lang="es-CO"/>
              <a:pPr>
                <a:defRPr/>
              </a:pPr>
              <a:t>24/07/24</a:t>
            </a:fld>
            <a:endParaRPr lang="es-CO"/>
          </a:p>
        </p:txBody>
      </p:sp>
      <p:sp>
        <p:nvSpPr>
          <p:cNvPr id="5" name="Footer Placeholder 4">
            <a:extLst>
              <a:ext uri="{FF2B5EF4-FFF2-40B4-BE49-F238E27FC236}">
                <a16:creationId xmlns:a16="http://schemas.microsoft.com/office/drawing/2014/main" id="{7149A83A-003B-696B-1F5F-F192A87E3F54}"/>
              </a:ext>
            </a:extLst>
          </p:cNvPr>
          <p:cNvSpPr>
            <a:spLocks noGrp="1"/>
          </p:cNvSpPr>
          <p:nvPr>
            <p:ph type="ftr" sz="quarter" idx="11"/>
          </p:nvPr>
        </p:nvSpPr>
        <p:spPr/>
        <p:txBody>
          <a:bodyPr/>
          <a:lstStyle>
            <a:lvl1pPr>
              <a:defRPr/>
            </a:lvl1pPr>
          </a:lstStyle>
          <a:p>
            <a:pPr>
              <a:defRPr/>
            </a:pPr>
            <a:endParaRPr lang="es-CO"/>
          </a:p>
        </p:txBody>
      </p:sp>
      <p:sp>
        <p:nvSpPr>
          <p:cNvPr id="6" name="Slide Number Placeholder 5">
            <a:extLst>
              <a:ext uri="{FF2B5EF4-FFF2-40B4-BE49-F238E27FC236}">
                <a16:creationId xmlns:a16="http://schemas.microsoft.com/office/drawing/2014/main" id="{B452178D-C343-7C51-6A17-D7088D8C3F6F}"/>
              </a:ext>
            </a:extLst>
          </p:cNvPr>
          <p:cNvSpPr>
            <a:spLocks noGrp="1"/>
          </p:cNvSpPr>
          <p:nvPr>
            <p:ph type="sldNum" sz="quarter" idx="12"/>
          </p:nvPr>
        </p:nvSpPr>
        <p:spPr/>
        <p:txBody>
          <a:bodyPr/>
          <a:lstStyle>
            <a:lvl1pPr>
              <a:defRPr/>
            </a:lvl1pPr>
          </a:lstStyle>
          <a:p>
            <a:fld id="{43845969-4C9D-E54E-A846-1E58D52FAB24}" type="slidenum">
              <a:rPr lang="es-CO" altLang="es-CO"/>
              <a:pPr/>
              <a:t>‹Nº›</a:t>
            </a:fld>
            <a:endParaRPr lang="es-CO" altLang="es-CO"/>
          </a:p>
        </p:txBody>
      </p:sp>
    </p:spTree>
    <p:extLst>
      <p:ext uri="{BB962C8B-B14F-4D97-AF65-F5344CB8AC3E}">
        <p14:creationId xmlns:p14="http://schemas.microsoft.com/office/powerpoint/2010/main" val="11919466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4" name="Rectangle 6">
            <a:extLst>
              <a:ext uri="{FF2B5EF4-FFF2-40B4-BE49-F238E27FC236}">
                <a16:creationId xmlns:a16="http://schemas.microsoft.com/office/drawing/2014/main" id="{5E54306A-1BF7-D378-1A8A-6452DC88B445}"/>
              </a:ext>
            </a:extLst>
          </p:cNvPr>
          <p:cNvSpPr/>
          <p:nvPr/>
        </p:nvSpPr>
        <p:spPr>
          <a:xfrm>
            <a:off x="9018588" y="0"/>
            <a:ext cx="27432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9160624" y="274638"/>
            <a:ext cx="2402380" cy="5897562"/>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838199" y="274638"/>
            <a:ext cx="7973291" cy="5897562"/>
          </a:xfrm>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3">
            <a:extLst>
              <a:ext uri="{FF2B5EF4-FFF2-40B4-BE49-F238E27FC236}">
                <a16:creationId xmlns:a16="http://schemas.microsoft.com/office/drawing/2014/main" id="{50B97E47-426F-706F-DF74-60FBB102D9E9}"/>
              </a:ext>
            </a:extLst>
          </p:cNvPr>
          <p:cNvSpPr>
            <a:spLocks noGrp="1"/>
          </p:cNvSpPr>
          <p:nvPr>
            <p:ph type="dt" sz="half" idx="10"/>
          </p:nvPr>
        </p:nvSpPr>
        <p:spPr>
          <a:xfrm>
            <a:off x="838200" y="6423025"/>
            <a:ext cx="2743200" cy="365125"/>
          </a:xfrm>
        </p:spPr>
        <p:txBody>
          <a:bodyPr/>
          <a:lstStyle>
            <a:lvl1pPr>
              <a:defRPr/>
            </a:lvl1pPr>
          </a:lstStyle>
          <a:p>
            <a:pPr>
              <a:defRPr/>
            </a:pPr>
            <a:fld id="{10C84BEC-F84E-3147-A2AC-F287DFFD1CB3}" type="datetimeFigureOut">
              <a:rPr lang="es-CO"/>
              <a:pPr>
                <a:defRPr/>
              </a:pPr>
              <a:t>24/07/24</a:t>
            </a:fld>
            <a:endParaRPr lang="es-CO"/>
          </a:p>
        </p:txBody>
      </p:sp>
      <p:sp>
        <p:nvSpPr>
          <p:cNvPr id="6" name="Footer Placeholder 4">
            <a:extLst>
              <a:ext uri="{FF2B5EF4-FFF2-40B4-BE49-F238E27FC236}">
                <a16:creationId xmlns:a16="http://schemas.microsoft.com/office/drawing/2014/main" id="{65D16D5B-A5F2-3593-5022-9683D7050BC0}"/>
              </a:ext>
            </a:extLst>
          </p:cNvPr>
          <p:cNvSpPr>
            <a:spLocks noGrp="1"/>
          </p:cNvSpPr>
          <p:nvPr>
            <p:ph type="ftr" sz="quarter" idx="11"/>
          </p:nvPr>
        </p:nvSpPr>
        <p:spPr>
          <a:xfrm>
            <a:off x="3776663" y="6423025"/>
            <a:ext cx="4279900" cy="365125"/>
          </a:xfrm>
        </p:spPr>
        <p:txBody>
          <a:bodyPr/>
          <a:lstStyle>
            <a:lvl1pPr>
              <a:defRPr/>
            </a:lvl1pPr>
          </a:lstStyle>
          <a:p>
            <a:pPr>
              <a:defRPr/>
            </a:pPr>
            <a:endParaRPr lang="es-CO"/>
          </a:p>
        </p:txBody>
      </p:sp>
      <p:sp>
        <p:nvSpPr>
          <p:cNvPr id="7" name="Slide Number Placeholder 5">
            <a:extLst>
              <a:ext uri="{FF2B5EF4-FFF2-40B4-BE49-F238E27FC236}">
                <a16:creationId xmlns:a16="http://schemas.microsoft.com/office/drawing/2014/main" id="{CE0DE81F-6EDA-E117-804A-83E060167FC2}"/>
              </a:ext>
            </a:extLst>
          </p:cNvPr>
          <p:cNvSpPr>
            <a:spLocks noGrp="1"/>
          </p:cNvSpPr>
          <p:nvPr>
            <p:ph type="sldNum" sz="quarter" idx="12"/>
          </p:nvPr>
        </p:nvSpPr>
        <p:spPr>
          <a:xfrm>
            <a:off x="8072438" y="6423025"/>
            <a:ext cx="881062" cy="365125"/>
          </a:xfrm>
        </p:spPr>
        <p:txBody>
          <a:bodyPr/>
          <a:lstStyle>
            <a:lvl1pPr>
              <a:defRPr/>
            </a:lvl1pPr>
          </a:lstStyle>
          <a:p>
            <a:fld id="{FDD743A9-DF96-8548-85E7-7E31DE4FA738}" type="slidenum">
              <a:rPr lang="es-CO" altLang="es-CO"/>
              <a:pPr/>
              <a:t>‹Nº›</a:t>
            </a:fld>
            <a:endParaRPr lang="es-CO" altLang="es-CO"/>
          </a:p>
        </p:txBody>
      </p:sp>
    </p:spTree>
    <p:extLst>
      <p:ext uri="{BB962C8B-B14F-4D97-AF65-F5344CB8AC3E}">
        <p14:creationId xmlns:p14="http://schemas.microsoft.com/office/powerpoint/2010/main" val="19386440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a:extLst>
              <a:ext uri="{FF2B5EF4-FFF2-40B4-BE49-F238E27FC236}">
                <a16:creationId xmlns:a16="http://schemas.microsoft.com/office/drawing/2014/main" id="{42BF7933-EB08-4936-A323-84FD60E5F076}"/>
              </a:ext>
            </a:extLst>
          </p:cNvPr>
          <p:cNvSpPr>
            <a:spLocks noGrp="1"/>
          </p:cNvSpPr>
          <p:nvPr>
            <p:ph type="dt" sz="half" idx="10"/>
          </p:nvPr>
        </p:nvSpPr>
        <p:spPr/>
        <p:txBody>
          <a:bodyPr/>
          <a:lstStyle>
            <a:lvl1pPr>
              <a:defRPr/>
            </a:lvl1pPr>
          </a:lstStyle>
          <a:p>
            <a:pPr>
              <a:defRPr/>
            </a:pPr>
            <a:fld id="{61ACEF21-A99E-C44C-92E6-6D962BA1EE93}" type="datetimeFigureOut">
              <a:rPr lang="es-CO"/>
              <a:pPr>
                <a:defRPr/>
              </a:pPr>
              <a:t>24/07/24</a:t>
            </a:fld>
            <a:endParaRPr lang="es-CO"/>
          </a:p>
        </p:txBody>
      </p:sp>
      <p:sp>
        <p:nvSpPr>
          <p:cNvPr id="5" name="Footer Placeholder 4">
            <a:extLst>
              <a:ext uri="{FF2B5EF4-FFF2-40B4-BE49-F238E27FC236}">
                <a16:creationId xmlns:a16="http://schemas.microsoft.com/office/drawing/2014/main" id="{E2A93236-6AC4-AA6D-CD2A-F9C36BC07EAE}"/>
              </a:ext>
            </a:extLst>
          </p:cNvPr>
          <p:cNvSpPr>
            <a:spLocks noGrp="1"/>
          </p:cNvSpPr>
          <p:nvPr>
            <p:ph type="ftr" sz="quarter" idx="11"/>
          </p:nvPr>
        </p:nvSpPr>
        <p:spPr/>
        <p:txBody>
          <a:bodyPr/>
          <a:lstStyle>
            <a:lvl1pPr>
              <a:defRPr/>
            </a:lvl1pPr>
          </a:lstStyle>
          <a:p>
            <a:pPr>
              <a:defRPr/>
            </a:pPr>
            <a:endParaRPr lang="es-CO"/>
          </a:p>
        </p:txBody>
      </p:sp>
      <p:sp>
        <p:nvSpPr>
          <p:cNvPr id="6" name="Slide Number Placeholder 5">
            <a:extLst>
              <a:ext uri="{FF2B5EF4-FFF2-40B4-BE49-F238E27FC236}">
                <a16:creationId xmlns:a16="http://schemas.microsoft.com/office/drawing/2014/main" id="{F916A387-37FA-CCE3-AEBF-1ADD9A71DCFF}"/>
              </a:ext>
            </a:extLst>
          </p:cNvPr>
          <p:cNvSpPr>
            <a:spLocks noGrp="1"/>
          </p:cNvSpPr>
          <p:nvPr>
            <p:ph type="sldNum" sz="quarter" idx="12"/>
          </p:nvPr>
        </p:nvSpPr>
        <p:spPr/>
        <p:txBody>
          <a:bodyPr/>
          <a:lstStyle>
            <a:lvl1pPr>
              <a:defRPr/>
            </a:lvl1pPr>
          </a:lstStyle>
          <a:p>
            <a:fld id="{B0E6FE12-E659-A540-9C25-51B020794E73}" type="slidenum">
              <a:rPr lang="es-CO" altLang="es-CO"/>
              <a:pPr/>
              <a:t>‹Nº›</a:t>
            </a:fld>
            <a:endParaRPr lang="es-CO" altLang="es-CO"/>
          </a:p>
        </p:txBody>
      </p:sp>
    </p:spTree>
    <p:extLst>
      <p:ext uri="{BB962C8B-B14F-4D97-AF65-F5344CB8AC3E}">
        <p14:creationId xmlns:p14="http://schemas.microsoft.com/office/powerpoint/2010/main" val="39105388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Pr>
        <a:solidFill>
          <a:schemeClr val="bg1"/>
        </a:solidFill>
        <a:effectLst/>
      </p:bgPr>
    </p:bg>
    <p:spTree>
      <p:nvGrpSpPr>
        <p:cNvPr id="1" name=""/>
        <p:cNvGrpSpPr/>
        <p:nvPr/>
      </p:nvGrpSpPr>
      <p:grpSpPr>
        <a:xfrm>
          <a:off x="0" y="0"/>
          <a:ext cx="0" cy="0"/>
          <a:chOff x="0" y="0"/>
          <a:chExt cx="0" cy="0"/>
        </a:xfrm>
      </p:grpSpPr>
      <p:sp>
        <p:nvSpPr>
          <p:cNvPr id="4" name="Rectangle 6">
            <a:extLst>
              <a:ext uri="{FF2B5EF4-FFF2-40B4-BE49-F238E27FC236}">
                <a16:creationId xmlns:a16="http://schemas.microsoft.com/office/drawing/2014/main" id="{DCC64CF9-3ED6-A2A2-62EE-3DB273F8C2F4}"/>
              </a:ext>
            </a:extLst>
          </p:cNvPr>
          <p:cNvSpPr/>
          <p:nvPr/>
        </p:nvSpPr>
        <p:spPr>
          <a:xfrm>
            <a:off x="-6350" y="2058988"/>
            <a:ext cx="12195175"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191" y="2208879"/>
            <a:ext cx="10515600" cy="1676400"/>
          </a:xfrm>
        </p:spPr>
        <p:txBody>
          <a:bodyPr>
            <a:noAutofit/>
          </a:bodyPr>
          <a:lstStyle>
            <a:lvl1pPr algn="ctr">
              <a:lnSpc>
                <a:spcPct val="80000"/>
              </a:lnSpc>
              <a:defRPr sz="6000" b="0" spc="150" baseline="0">
                <a:solidFill>
                  <a:schemeClr val="bg1"/>
                </a:solidFill>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833191" y="4010334"/>
            <a:ext cx="10515600" cy="1174639"/>
          </a:xfrm>
        </p:spPr>
        <p:txBody>
          <a:bodyPr>
            <a:normAutofit/>
          </a:bodyPr>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el estilo de texto del patrón</a:t>
            </a:r>
          </a:p>
        </p:txBody>
      </p:sp>
      <p:sp>
        <p:nvSpPr>
          <p:cNvPr id="5" name="Date Placeholder 3">
            <a:extLst>
              <a:ext uri="{FF2B5EF4-FFF2-40B4-BE49-F238E27FC236}">
                <a16:creationId xmlns:a16="http://schemas.microsoft.com/office/drawing/2014/main" id="{335FB0DD-611C-512A-6DEC-A1F4DAD57C6E}"/>
              </a:ext>
            </a:extLst>
          </p:cNvPr>
          <p:cNvSpPr>
            <a:spLocks noGrp="1"/>
          </p:cNvSpPr>
          <p:nvPr>
            <p:ph type="dt" sz="half" idx="10"/>
          </p:nvPr>
        </p:nvSpPr>
        <p:spPr/>
        <p:txBody>
          <a:bodyPr/>
          <a:lstStyle>
            <a:lvl1pPr>
              <a:defRPr>
                <a:solidFill>
                  <a:schemeClr val="tx2"/>
                </a:solidFill>
              </a:defRPr>
            </a:lvl1pPr>
          </a:lstStyle>
          <a:p>
            <a:pPr>
              <a:defRPr/>
            </a:pPr>
            <a:fld id="{90B2F363-B5E1-0843-BAC7-BAC94A1A6A9A}" type="datetimeFigureOut">
              <a:rPr lang="es-CO"/>
              <a:pPr>
                <a:defRPr/>
              </a:pPr>
              <a:t>24/07/24</a:t>
            </a:fld>
            <a:endParaRPr lang="es-CO"/>
          </a:p>
        </p:txBody>
      </p:sp>
      <p:sp>
        <p:nvSpPr>
          <p:cNvPr id="6" name="Footer Placeholder 4">
            <a:extLst>
              <a:ext uri="{FF2B5EF4-FFF2-40B4-BE49-F238E27FC236}">
                <a16:creationId xmlns:a16="http://schemas.microsoft.com/office/drawing/2014/main" id="{039E35BD-EA9A-E9D0-BE45-2033EAB9FD6D}"/>
              </a:ext>
            </a:extLst>
          </p:cNvPr>
          <p:cNvSpPr>
            <a:spLocks noGrp="1"/>
          </p:cNvSpPr>
          <p:nvPr>
            <p:ph type="ftr" sz="quarter" idx="11"/>
          </p:nvPr>
        </p:nvSpPr>
        <p:spPr/>
        <p:txBody>
          <a:bodyPr/>
          <a:lstStyle>
            <a:lvl1pPr>
              <a:defRPr>
                <a:solidFill>
                  <a:schemeClr val="tx2"/>
                </a:solidFill>
              </a:defRPr>
            </a:lvl1pPr>
          </a:lstStyle>
          <a:p>
            <a:pPr>
              <a:defRPr/>
            </a:pPr>
            <a:endParaRPr lang="es-CO"/>
          </a:p>
        </p:txBody>
      </p:sp>
      <p:sp>
        <p:nvSpPr>
          <p:cNvPr id="7" name="Slide Number Placeholder 5">
            <a:extLst>
              <a:ext uri="{FF2B5EF4-FFF2-40B4-BE49-F238E27FC236}">
                <a16:creationId xmlns:a16="http://schemas.microsoft.com/office/drawing/2014/main" id="{5ACEAE20-6EC4-5F69-5DC4-6A9F1CB7D15D}"/>
              </a:ext>
            </a:extLst>
          </p:cNvPr>
          <p:cNvSpPr>
            <a:spLocks noGrp="1"/>
          </p:cNvSpPr>
          <p:nvPr>
            <p:ph type="sldNum" sz="quarter" idx="12"/>
          </p:nvPr>
        </p:nvSpPr>
        <p:spPr/>
        <p:txBody>
          <a:bodyPr/>
          <a:lstStyle>
            <a:lvl1pPr>
              <a:defRPr>
                <a:solidFill>
                  <a:schemeClr val="tx2"/>
                </a:solidFill>
              </a:defRPr>
            </a:lvl1pPr>
          </a:lstStyle>
          <a:p>
            <a:fld id="{89EC191A-7EDC-ED45-B85F-38B88BB60324}" type="slidenum">
              <a:rPr lang="es-CO" altLang="es-CO"/>
              <a:pPr/>
              <a:t>‹Nº›</a:t>
            </a:fld>
            <a:endParaRPr lang="es-CO" altLang="es-CO"/>
          </a:p>
        </p:txBody>
      </p:sp>
    </p:spTree>
    <p:extLst>
      <p:ext uri="{BB962C8B-B14F-4D97-AF65-F5344CB8AC3E}">
        <p14:creationId xmlns:p14="http://schemas.microsoft.com/office/powerpoint/2010/main" val="3470237248"/>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205344" y="2011680"/>
            <a:ext cx="4754880" cy="420624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230391" y="2011680"/>
            <a:ext cx="4754880" cy="420624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2" name="Date Placeholder 3">
            <a:extLst>
              <a:ext uri="{FF2B5EF4-FFF2-40B4-BE49-F238E27FC236}">
                <a16:creationId xmlns:a16="http://schemas.microsoft.com/office/drawing/2014/main" id="{9279B064-DED4-6DFE-28B2-64A850624958}"/>
              </a:ext>
            </a:extLst>
          </p:cNvPr>
          <p:cNvSpPr>
            <a:spLocks noGrp="1"/>
          </p:cNvSpPr>
          <p:nvPr>
            <p:ph type="dt" sz="half" idx="10"/>
          </p:nvPr>
        </p:nvSpPr>
        <p:spPr/>
        <p:txBody>
          <a:bodyPr/>
          <a:lstStyle>
            <a:lvl1pPr>
              <a:defRPr/>
            </a:lvl1pPr>
          </a:lstStyle>
          <a:p>
            <a:pPr>
              <a:defRPr/>
            </a:pPr>
            <a:fld id="{A94DAD72-C7AE-384E-8200-5487A6FEF9F4}" type="datetimeFigureOut">
              <a:rPr lang="es-CO"/>
              <a:pPr>
                <a:defRPr/>
              </a:pPr>
              <a:t>24/07/24</a:t>
            </a:fld>
            <a:endParaRPr lang="es-CO"/>
          </a:p>
        </p:txBody>
      </p:sp>
      <p:sp>
        <p:nvSpPr>
          <p:cNvPr id="5" name="Footer Placeholder 4">
            <a:extLst>
              <a:ext uri="{FF2B5EF4-FFF2-40B4-BE49-F238E27FC236}">
                <a16:creationId xmlns:a16="http://schemas.microsoft.com/office/drawing/2014/main" id="{05A2C8BD-4A5B-DB04-CBCC-73B8914E03A4}"/>
              </a:ext>
            </a:extLst>
          </p:cNvPr>
          <p:cNvSpPr>
            <a:spLocks noGrp="1"/>
          </p:cNvSpPr>
          <p:nvPr>
            <p:ph type="ftr" sz="quarter" idx="11"/>
          </p:nvPr>
        </p:nvSpPr>
        <p:spPr/>
        <p:txBody>
          <a:bodyPr/>
          <a:lstStyle>
            <a:lvl1pPr>
              <a:defRPr/>
            </a:lvl1pPr>
          </a:lstStyle>
          <a:p>
            <a:pPr>
              <a:defRPr/>
            </a:pPr>
            <a:endParaRPr lang="es-CO"/>
          </a:p>
        </p:txBody>
      </p:sp>
      <p:sp>
        <p:nvSpPr>
          <p:cNvPr id="6" name="Slide Number Placeholder 5">
            <a:extLst>
              <a:ext uri="{FF2B5EF4-FFF2-40B4-BE49-F238E27FC236}">
                <a16:creationId xmlns:a16="http://schemas.microsoft.com/office/drawing/2014/main" id="{BC491DE1-2BAB-2CAC-62AB-AC80BFF7962E}"/>
              </a:ext>
            </a:extLst>
          </p:cNvPr>
          <p:cNvSpPr>
            <a:spLocks noGrp="1"/>
          </p:cNvSpPr>
          <p:nvPr>
            <p:ph type="sldNum" sz="quarter" idx="12"/>
          </p:nvPr>
        </p:nvSpPr>
        <p:spPr/>
        <p:txBody>
          <a:bodyPr/>
          <a:lstStyle>
            <a:lvl1pPr>
              <a:defRPr/>
            </a:lvl1pPr>
          </a:lstStyle>
          <a:p>
            <a:fld id="{732DC91A-A733-9542-B587-07E4DCA18B7E}" type="slidenum">
              <a:rPr lang="es-CO" altLang="es-CO"/>
              <a:pPr/>
              <a:t>‹Nº›</a:t>
            </a:fld>
            <a:endParaRPr lang="es-CO" altLang="es-CO"/>
          </a:p>
        </p:txBody>
      </p:sp>
    </p:spTree>
    <p:extLst>
      <p:ext uri="{BB962C8B-B14F-4D97-AF65-F5344CB8AC3E}">
        <p14:creationId xmlns:p14="http://schemas.microsoft.com/office/powerpoint/2010/main" val="7440965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207008" y="1913470"/>
            <a:ext cx="4754880" cy="743094"/>
          </a:xfrm>
        </p:spPr>
        <p:txBody>
          <a:bodyPr anchor="ctr">
            <a:normAutofit/>
          </a:bodyPr>
          <a:lstStyle>
            <a:lvl1pPr marL="0" indent="0">
              <a:buNone/>
              <a:defRPr sz="21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4" name="Content Placeholder 3"/>
          <p:cNvSpPr>
            <a:spLocks noGrp="1"/>
          </p:cNvSpPr>
          <p:nvPr>
            <p:ph sz="half" idx="2"/>
          </p:nvPr>
        </p:nvSpPr>
        <p:spPr>
          <a:xfrm>
            <a:off x="1207008" y="2656566"/>
            <a:ext cx="475488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231230" y="1913470"/>
            <a:ext cx="4754880" cy="743094"/>
          </a:xfrm>
        </p:spPr>
        <p:txBody>
          <a:bodyPr anchor="ctr">
            <a:normAutofit/>
          </a:bodyPr>
          <a:lstStyle>
            <a:lvl1pPr marL="0" indent="0">
              <a:buNone/>
              <a:defRPr sz="21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6" name="Content Placeholder 5"/>
          <p:cNvSpPr>
            <a:spLocks noGrp="1"/>
          </p:cNvSpPr>
          <p:nvPr>
            <p:ph sz="quarter" idx="4"/>
          </p:nvPr>
        </p:nvSpPr>
        <p:spPr>
          <a:xfrm>
            <a:off x="6231230" y="2656564"/>
            <a:ext cx="475488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2" name="Date Placeholder 3">
            <a:extLst>
              <a:ext uri="{FF2B5EF4-FFF2-40B4-BE49-F238E27FC236}">
                <a16:creationId xmlns:a16="http://schemas.microsoft.com/office/drawing/2014/main" id="{A2A2D369-D9F1-4162-326C-5AE6A9AAEB17}"/>
              </a:ext>
            </a:extLst>
          </p:cNvPr>
          <p:cNvSpPr>
            <a:spLocks noGrp="1"/>
          </p:cNvSpPr>
          <p:nvPr>
            <p:ph type="dt" sz="half" idx="10"/>
          </p:nvPr>
        </p:nvSpPr>
        <p:spPr/>
        <p:txBody>
          <a:bodyPr/>
          <a:lstStyle>
            <a:lvl1pPr>
              <a:defRPr/>
            </a:lvl1pPr>
          </a:lstStyle>
          <a:p>
            <a:pPr>
              <a:defRPr/>
            </a:pPr>
            <a:fld id="{C57FE5F4-20E4-3D44-BD4A-9154B0661C66}" type="datetimeFigureOut">
              <a:rPr lang="es-CO"/>
              <a:pPr>
                <a:defRPr/>
              </a:pPr>
              <a:t>24/07/24</a:t>
            </a:fld>
            <a:endParaRPr lang="es-CO"/>
          </a:p>
        </p:txBody>
      </p:sp>
      <p:sp>
        <p:nvSpPr>
          <p:cNvPr id="7" name="Footer Placeholder 4">
            <a:extLst>
              <a:ext uri="{FF2B5EF4-FFF2-40B4-BE49-F238E27FC236}">
                <a16:creationId xmlns:a16="http://schemas.microsoft.com/office/drawing/2014/main" id="{A181AB5E-64DC-4EF2-9128-93E23FD96A4A}"/>
              </a:ext>
            </a:extLst>
          </p:cNvPr>
          <p:cNvSpPr>
            <a:spLocks noGrp="1"/>
          </p:cNvSpPr>
          <p:nvPr>
            <p:ph type="ftr" sz="quarter" idx="11"/>
          </p:nvPr>
        </p:nvSpPr>
        <p:spPr/>
        <p:txBody>
          <a:bodyPr/>
          <a:lstStyle>
            <a:lvl1pPr>
              <a:defRPr/>
            </a:lvl1pPr>
          </a:lstStyle>
          <a:p>
            <a:pPr>
              <a:defRPr/>
            </a:pPr>
            <a:endParaRPr lang="es-CO"/>
          </a:p>
        </p:txBody>
      </p:sp>
      <p:sp>
        <p:nvSpPr>
          <p:cNvPr id="8" name="Slide Number Placeholder 5">
            <a:extLst>
              <a:ext uri="{FF2B5EF4-FFF2-40B4-BE49-F238E27FC236}">
                <a16:creationId xmlns:a16="http://schemas.microsoft.com/office/drawing/2014/main" id="{5513F3F7-757F-71EF-045A-51F694449BDE}"/>
              </a:ext>
            </a:extLst>
          </p:cNvPr>
          <p:cNvSpPr>
            <a:spLocks noGrp="1"/>
          </p:cNvSpPr>
          <p:nvPr>
            <p:ph type="sldNum" sz="quarter" idx="12"/>
          </p:nvPr>
        </p:nvSpPr>
        <p:spPr/>
        <p:txBody>
          <a:bodyPr/>
          <a:lstStyle>
            <a:lvl1pPr>
              <a:defRPr/>
            </a:lvl1pPr>
          </a:lstStyle>
          <a:p>
            <a:fld id="{98DDD9B0-A231-0F4C-90B7-6DA925431720}" type="slidenum">
              <a:rPr lang="es-CO" altLang="es-CO"/>
              <a:pPr/>
              <a:t>‹Nº›</a:t>
            </a:fld>
            <a:endParaRPr lang="es-CO" altLang="es-CO"/>
          </a:p>
        </p:txBody>
      </p:sp>
    </p:spTree>
    <p:extLst>
      <p:ext uri="{BB962C8B-B14F-4D97-AF65-F5344CB8AC3E}">
        <p14:creationId xmlns:p14="http://schemas.microsoft.com/office/powerpoint/2010/main" val="17290872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3">
            <a:extLst>
              <a:ext uri="{FF2B5EF4-FFF2-40B4-BE49-F238E27FC236}">
                <a16:creationId xmlns:a16="http://schemas.microsoft.com/office/drawing/2014/main" id="{B25FFA58-39B6-EC90-D7CB-338B1B9A019D}"/>
              </a:ext>
            </a:extLst>
          </p:cNvPr>
          <p:cNvSpPr>
            <a:spLocks noGrp="1"/>
          </p:cNvSpPr>
          <p:nvPr>
            <p:ph type="dt" sz="half" idx="10"/>
          </p:nvPr>
        </p:nvSpPr>
        <p:spPr/>
        <p:txBody>
          <a:bodyPr/>
          <a:lstStyle>
            <a:lvl1pPr>
              <a:defRPr/>
            </a:lvl1pPr>
          </a:lstStyle>
          <a:p>
            <a:pPr>
              <a:defRPr/>
            </a:pPr>
            <a:fld id="{53C8732D-84A3-2744-A9B2-EF897547C2A7}" type="datetimeFigureOut">
              <a:rPr lang="es-CO"/>
              <a:pPr>
                <a:defRPr/>
              </a:pPr>
              <a:t>24/07/24</a:t>
            </a:fld>
            <a:endParaRPr lang="es-CO"/>
          </a:p>
        </p:txBody>
      </p:sp>
      <p:sp>
        <p:nvSpPr>
          <p:cNvPr id="4" name="Footer Placeholder 4">
            <a:extLst>
              <a:ext uri="{FF2B5EF4-FFF2-40B4-BE49-F238E27FC236}">
                <a16:creationId xmlns:a16="http://schemas.microsoft.com/office/drawing/2014/main" id="{98F55A58-BA71-F701-67D9-EF6388D998EE}"/>
              </a:ext>
            </a:extLst>
          </p:cNvPr>
          <p:cNvSpPr>
            <a:spLocks noGrp="1"/>
          </p:cNvSpPr>
          <p:nvPr>
            <p:ph type="ftr" sz="quarter" idx="11"/>
          </p:nvPr>
        </p:nvSpPr>
        <p:spPr/>
        <p:txBody>
          <a:bodyPr/>
          <a:lstStyle>
            <a:lvl1pPr>
              <a:defRPr/>
            </a:lvl1pPr>
          </a:lstStyle>
          <a:p>
            <a:pPr>
              <a:defRPr/>
            </a:pPr>
            <a:endParaRPr lang="es-CO"/>
          </a:p>
        </p:txBody>
      </p:sp>
      <p:sp>
        <p:nvSpPr>
          <p:cNvPr id="5" name="Slide Number Placeholder 5">
            <a:extLst>
              <a:ext uri="{FF2B5EF4-FFF2-40B4-BE49-F238E27FC236}">
                <a16:creationId xmlns:a16="http://schemas.microsoft.com/office/drawing/2014/main" id="{C51BE4C7-B96F-3B89-77F8-048A667301B0}"/>
              </a:ext>
            </a:extLst>
          </p:cNvPr>
          <p:cNvSpPr>
            <a:spLocks noGrp="1"/>
          </p:cNvSpPr>
          <p:nvPr>
            <p:ph type="sldNum" sz="quarter" idx="12"/>
          </p:nvPr>
        </p:nvSpPr>
        <p:spPr/>
        <p:txBody>
          <a:bodyPr/>
          <a:lstStyle>
            <a:lvl1pPr>
              <a:defRPr/>
            </a:lvl1pPr>
          </a:lstStyle>
          <a:p>
            <a:fld id="{CB0908BA-5100-E643-A5ED-2F0D0C503896}" type="slidenum">
              <a:rPr lang="es-CO" altLang="es-CO"/>
              <a:pPr/>
              <a:t>‹Nº›</a:t>
            </a:fld>
            <a:endParaRPr lang="es-CO" altLang="es-CO"/>
          </a:p>
        </p:txBody>
      </p:sp>
    </p:spTree>
    <p:extLst>
      <p:ext uri="{BB962C8B-B14F-4D97-AF65-F5344CB8AC3E}">
        <p14:creationId xmlns:p14="http://schemas.microsoft.com/office/powerpoint/2010/main" val="11759034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B6076C0-711A-3635-5796-16DAE23F709D}"/>
              </a:ext>
            </a:extLst>
          </p:cNvPr>
          <p:cNvSpPr>
            <a:spLocks noGrp="1"/>
          </p:cNvSpPr>
          <p:nvPr>
            <p:ph type="dt" sz="half" idx="10"/>
          </p:nvPr>
        </p:nvSpPr>
        <p:spPr/>
        <p:txBody>
          <a:bodyPr/>
          <a:lstStyle>
            <a:lvl1pPr>
              <a:defRPr/>
            </a:lvl1pPr>
          </a:lstStyle>
          <a:p>
            <a:pPr>
              <a:defRPr/>
            </a:pPr>
            <a:fld id="{B796BA48-797D-B24A-A128-8BAD1CD69C6F}" type="datetimeFigureOut">
              <a:rPr lang="es-CO"/>
              <a:pPr>
                <a:defRPr/>
              </a:pPr>
              <a:t>24/07/24</a:t>
            </a:fld>
            <a:endParaRPr lang="es-CO"/>
          </a:p>
        </p:txBody>
      </p:sp>
      <p:sp>
        <p:nvSpPr>
          <p:cNvPr id="3" name="Footer Placeholder 2">
            <a:extLst>
              <a:ext uri="{FF2B5EF4-FFF2-40B4-BE49-F238E27FC236}">
                <a16:creationId xmlns:a16="http://schemas.microsoft.com/office/drawing/2014/main" id="{C4E6E578-7178-076D-97D5-8EF83D3EF898}"/>
              </a:ext>
            </a:extLst>
          </p:cNvPr>
          <p:cNvSpPr>
            <a:spLocks noGrp="1"/>
          </p:cNvSpPr>
          <p:nvPr>
            <p:ph type="ftr" sz="quarter" idx="11"/>
          </p:nvPr>
        </p:nvSpPr>
        <p:spPr/>
        <p:txBody>
          <a:bodyPr/>
          <a:lstStyle>
            <a:lvl1pPr>
              <a:defRPr/>
            </a:lvl1pPr>
          </a:lstStyle>
          <a:p>
            <a:pPr>
              <a:defRPr/>
            </a:pPr>
            <a:endParaRPr lang="es-CO"/>
          </a:p>
        </p:txBody>
      </p:sp>
      <p:sp>
        <p:nvSpPr>
          <p:cNvPr id="4" name="Slide Number Placeholder 3">
            <a:extLst>
              <a:ext uri="{FF2B5EF4-FFF2-40B4-BE49-F238E27FC236}">
                <a16:creationId xmlns:a16="http://schemas.microsoft.com/office/drawing/2014/main" id="{BC574E79-02CB-BF21-46CA-1E1AB744A870}"/>
              </a:ext>
            </a:extLst>
          </p:cNvPr>
          <p:cNvSpPr>
            <a:spLocks noGrp="1"/>
          </p:cNvSpPr>
          <p:nvPr>
            <p:ph type="sldNum" sz="quarter" idx="12"/>
          </p:nvPr>
        </p:nvSpPr>
        <p:spPr/>
        <p:txBody>
          <a:bodyPr/>
          <a:lstStyle>
            <a:lvl1pPr>
              <a:defRPr/>
            </a:lvl1pPr>
          </a:lstStyle>
          <a:p>
            <a:fld id="{4DC60E3A-C230-9942-A8F1-B60A64177C89}" type="slidenum">
              <a:rPr lang="es-CO" altLang="es-CO"/>
              <a:pPr/>
              <a:t>‹Nº›</a:t>
            </a:fld>
            <a:endParaRPr lang="es-CO" altLang="es-CO"/>
          </a:p>
        </p:txBody>
      </p:sp>
    </p:spTree>
    <p:extLst>
      <p:ext uri="{BB962C8B-B14F-4D97-AF65-F5344CB8AC3E}">
        <p14:creationId xmlns:p14="http://schemas.microsoft.com/office/powerpoint/2010/main" val="35832777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a:xfrm>
            <a:off x="1207008" y="2120054"/>
            <a:ext cx="6126480" cy="41148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7789023" y="2147486"/>
            <a:ext cx="3200400" cy="3432319"/>
          </a:xfrm>
        </p:spPr>
        <p:txBody>
          <a:bodyPr>
            <a:normAutofit/>
          </a:bodyPr>
          <a:lstStyle>
            <a:lvl1pPr marL="0" indent="0">
              <a:lnSpc>
                <a:spcPct val="95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2" name="Date Placeholder 3">
            <a:extLst>
              <a:ext uri="{FF2B5EF4-FFF2-40B4-BE49-F238E27FC236}">
                <a16:creationId xmlns:a16="http://schemas.microsoft.com/office/drawing/2014/main" id="{E40A0C54-8D99-26BD-9666-61C20216E23E}"/>
              </a:ext>
            </a:extLst>
          </p:cNvPr>
          <p:cNvSpPr>
            <a:spLocks noGrp="1"/>
          </p:cNvSpPr>
          <p:nvPr>
            <p:ph type="dt" sz="half" idx="10"/>
          </p:nvPr>
        </p:nvSpPr>
        <p:spPr/>
        <p:txBody>
          <a:bodyPr/>
          <a:lstStyle>
            <a:lvl1pPr>
              <a:defRPr/>
            </a:lvl1pPr>
          </a:lstStyle>
          <a:p>
            <a:pPr>
              <a:defRPr/>
            </a:pPr>
            <a:fld id="{846313F2-35DD-9347-B05E-FD1DF64A6D9D}" type="datetimeFigureOut">
              <a:rPr lang="es-CO"/>
              <a:pPr>
                <a:defRPr/>
              </a:pPr>
              <a:t>24/07/24</a:t>
            </a:fld>
            <a:endParaRPr lang="es-CO"/>
          </a:p>
        </p:txBody>
      </p:sp>
      <p:sp>
        <p:nvSpPr>
          <p:cNvPr id="5" name="Footer Placeholder 4">
            <a:extLst>
              <a:ext uri="{FF2B5EF4-FFF2-40B4-BE49-F238E27FC236}">
                <a16:creationId xmlns:a16="http://schemas.microsoft.com/office/drawing/2014/main" id="{EF4E431F-3480-14C7-0CA7-4E70186FB738}"/>
              </a:ext>
            </a:extLst>
          </p:cNvPr>
          <p:cNvSpPr>
            <a:spLocks noGrp="1"/>
          </p:cNvSpPr>
          <p:nvPr>
            <p:ph type="ftr" sz="quarter" idx="11"/>
          </p:nvPr>
        </p:nvSpPr>
        <p:spPr/>
        <p:txBody>
          <a:bodyPr/>
          <a:lstStyle>
            <a:lvl1pPr>
              <a:defRPr/>
            </a:lvl1pPr>
          </a:lstStyle>
          <a:p>
            <a:pPr>
              <a:defRPr/>
            </a:pPr>
            <a:endParaRPr lang="es-CO"/>
          </a:p>
        </p:txBody>
      </p:sp>
      <p:sp>
        <p:nvSpPr>
          <p:cNvPr id="6" name="Slide Number Placeholder 5">
            <a:extLst>
              <a:ext uri="{FF2B5EF4-FFF2-40B4-BE49-F238E27FC236}">
                <a16:creationId xmlns:a16="http://schemas.microsoft.com/office/drawing/2014/main" id="{0D5BCA1E-2D13-B67F-24E9-94EFA1550184}"/>
              </a:ext>
            </a:extLst>
          </p:cNvPr>
          <p:cNvSpPr>
            <a:spLocks noGrp="1"/>
          </p:cNvSpPr>
          <p:nvPr>
            <p:ph type="sldNum" sz="quarter" idx="12"/>
          </p:nvPr>
        </p:nvSpPr>
        <p:spPr/>
        <p:txBody>
          <a:bodyPr/>
          <a:lstStyle>
            <a:lvl1pPr>
              <a:defRPr/>
            </a:lvl1pPr>
          </a:lstStyle>
          <a:p>
            <a:fld id="{27DFE92E-EC0F-554A-A360-B3AAB4986362}" type="slidenum">
              <a:rPr lang="es-CO" altLang="es-CO"/>
              <a:pPr/>
              <a:t>‹Nº›</a:t>
            </a:fld>
            <a:endParaRPr lang="es-CO" altLang="es-CO"/>
          </a:p>
        </p:txBody>
      </p:sp>
    </p:spTree>
    <p:extLst>
      <p:ext uri="{BB962C8B-B14F-4D97-AF65-F5344CB8AC3E}">
        <p14:creationId xmlns:p14="http://schemas.microsoft.com/office/powerpoint/2010/main" val="34716143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1280160" y="2211494"/>
            <a:ext cx="6126480" cy="3931920"/>
          </a:xfrm>
          <a:solidFill>
            <a:schemeClr val="tx2">
              <a:lumMod val="60000"/>
              <a:lumOff val="40000"/>
            </a:schemeClr>
          </a:solidFill>
        </p:spPr>
        <p:txBody>
          <a:bodyPr tIns="365760" rtlCol="0">
            <a:normAutofit/>
          </a:bodyPr>
          <a:lstStyle>
            <a:lvl1pPr marL="0" indent="0" algn="ctr">
              <a:buNone/>
              <a:defRPr sz="3200">
                <a:solidFill>
                  <a:schemeClr val="tx1">
                    <a:lumMod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s-ES" noProof="0"/>
              <a:t>Haga clic en el icono para agregar una imagen</a:t>
            </a:r>
            <a:endParaRPr lang="en-US" noProof="0" dirty="0"/>
          </a:p>
        </p:txBody>
      </p:sp>
      <p:sp>
        <p:nvSpPr>
          <p:cNvPr id="4" name="Text Placeholder 3"/>
          <p:cNvSpPr>
            <a:spLocks noGrp="1"/>
          </p:cNvSpPr>
          <p:nvPr>
            <p:ph type="body" sz="half" idx="2"/>
          </p:nvPr>
        </p:nvSpPr>
        <p:spPr>
          <a:xfrm>
            <a:off x="7790688" y="2150621"/>
            <a:ext cx="3200400" cy="3429000"/>
          </a:xfrm>
        </p:spPr>
        <p:txBody>
          <a:bodyPr>
            <a:normAutofit/>
          </a:bodyPr>
          <a:lstStyle>
            <a:lvl1pPr marL="0" indent="0">
              <a:lnSpc>
                <a:spcPct val="95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2" name="Date Placeholder 3">
            <a:extLst>
              <a:ext uri="{FF2B5EF4-FFF2-40B4-BE49-F238E27FC236}">
                <a16:creationId xmlns:a16="http://schemas.microsoft.com/office/drawing/2014/main" id="{A47E5C36-FBF9-6279-29A1-E5CF2AB61D9D}"/>
              </a:ext>
            </a:extLst>
          </p:cNvPr>
          <p:cNvSpPr>
            <a:spLocks noGrp="1"/>
          </p:cNvSpPr>
          <p:nvPr>
            <p:ph type="dt" sz="half" idx="10"/>
          </p:nvPr>
        </p:nvSpPr>
        <p:spPr/>
        <p:txBody>
          <a:bodyPr/>
          <a:lstStyle>
            <a:lvl1pPr>
              <a:defRPr/>
            </a:lvl1pPr>
          </a:lstStyle>
          <a:p>
            <a:pPr>
              <a:defRPr/>
            </a:pPr>
            <a:fld id="{8A73521A-E93A-FD46-986B-3BBDC8A2F652}" type="datetimeFigureOut">
              <a:rPr lang="es-CO"/>
              <a:pPr>
                <a:defRPr/>
              </a:pPr>
              <a:t>24/07/24</a:t>
            </a:fld>
            <a:endParaRPr lang="es-CO"/>
          </a:p>
        </p:txBody>
      </p:sp>
      <p:sp>
        <p:nvSpPr>
          <p:cNvPr id="5" name="Footer Placeholder 4">
            <a:extLst>
              <a:ext uri="{FF2B5EF4-FFF2-40B4-BE49-F238E27FC236}">
                <a16:creationId xmlns:a16="http://schemas.microsoft.com/office/drawing/2014/main" id="{BD389E45-FA6F-8B13-0CA0-8A6F37B96FDF}"/>
              </a:ext>
            </a:extLst>
          </p:cNvPr>
          <p:cNvSpPr>
            <a:spLocks noGrp="1"/>
          </p:cNvSpPr>
          <p:nvPr>
            <p:ph type="ftr" sz="quarter" idx="11"/>
          </p:nvPr>
        </p:nvSpPr>
        <p:spPr/>
        <p:txBody>
          <a:bodyPr/>
          <a:lstStyle>
            <a:lvl1pPr>
              <a:defRPr/>
            </a:lvl1pPr>
          </a:lstStyle>
          <a:p>
            <a:pPr>
              <a:defRPr/>
            </a:pPr>
            <a:endParaRPr lang="es-CO"/>
          </a:p>
        </p:txBody>
      </p:sp>
      <p:sp>
        <p:nvSpPr>
          <p:cNvPr id="6" name="Slide Number Placeholder 5">
            <a:extLst>
              <a:ext uri="{FF2B5EF4-FFF2-40B4-BE49-F238E27FC236}">
                <a16:creationId xmlns:a16="http://schemas.microsoft.com/office/drawing/2014/main" id="{9356ACF9-F279-C9CD-6D85-0C2FD6B0C49C}"/>
              </a:ext>
            </a:extLst>
          </p:cNvPr>
          <p:cNvSpPr>
            <a:spLocks noGrp="1"/>
          </p:cNvSpPr>
          <p:nvPr>
            <p:ph type="sldNum" sz="quarter" idx="12"/>
          </p:nvPr>
        </p:nvSpPr>
        <p:spPr/>
        <p:txBody>
          <a:bodyPr/>
          <a:lstStyle>
            <a:lvl1pPr>
              <a:defRPr/>
            </a:lvl1pPr>
          </a:lstStyle>
          <a:p>
            <a:fld id="{85A9BED4-046A-3D4B-B0BB-1FF6D8322B45}" type="slidenum">
              <a:rPr lang="es-CO" altLang="es-CO"/>
              <a:pPr/>
              <a:t>‹Nº›</a:t>
            </a:fld>
            <a:endParaRPr lang="es-CO" altLang="es-CO"/>
          </a:p>
        </p:txBody>
      </p:sp>
    </p:spTree>
    <p:extLst>
      <p:ext uri="{BB962C8B-B14F-4D97-AF65-F5344CB8AC3E}">
        <p14:creationId xmlns:p14="http://schemas.microsoft.com/office/powerpoint/2010/main" val="32690817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2D33CC1-6DCC-4963-1F3F-120432C9CD85}"/>
              </a:ext>
            </a:extLst>
          </p:cNvPr>
          <p:cNvSpPr/>
          <p:nvPr/>
        </p:nvSpPr>
        <p:spPr>
          <a:xfrm>
            <a:off x="0" y="176213"/>
            <a:ext cx="12188825" cy="164623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a:extLst>
              <a:ext uri="{FF2B5EF4-FFF2-40B4-BE49-F238E27FC236}">
                <a16:creationId xmlns:a16="http://schemas.microsoft.com/office/drawing/2014/main" id="{C6B4850F-F991-0690-996C-16BD457AA5BA}"/>
              </a:ext>
            </a:extLst>
          </p:cNvPr>
          <p:cNvSpPr>
            <a:spLocks noGrp="1"/>
          </p:cNvSpPr>
          <p:nvPr>
            <p:ph type="title"/>
          </p:nvPr>
        </p:nvSpPr>
        <p:spPr>
          <a:xfrm>
            <a:off x="1203325" y="284163"/>
            <a:ext cx="9783763" cy="1508125"/>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1028" name="Text Placeholder 2">
            <a:extLst>
              <a:ext uri="{FF2B5EF4-FFF2-40B4-BE49-F238E27FC236}">
                <a16:creationId xmlns:a16="http://schemas.microsoft.com/office/drawing/2014/main" id="{F4A84769-027E-6096-1FAF-3D74EB571EE7}"/>
              </a:ext>
            </a:extLst>
          </p:cNvPr>
          <p:cNvSpPr>
            <a:spLocks noGrp="1"/>
          </p:cNvSpPr>
          <p:nvPr>
            <p:ph type="body" idx="1"/>
          </p:nvPr>
        </p:nvSpPr>
        <p:spPr bwMode="auto">
          <a:xfrm>
            <a:off x="1203325" y="2011363"/>
            <a:ext cx="9783763" cy="420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s-CO"/>
              <a:t>Editar el estilo de texto del patrón</a:t>
            </a:r>
          </a:p>
          <a:p>
            <a:pPr lvl="1"/>
            <a:r>
              <a:rPr lang="es-ES" altLang="es-CO"/>
              <a:t>Segundo nivel</a:t>
            </a:r>
          </a:p>
          <a:p>
            <a:pPr lvl="2"/>
            <a:r>
              <a:rPr lang="es-ES" altLang="es-CO"/>
              <a:t>Tercer nivel</a:t>
            </a:r>
          </a:p>
          <a:p>
            <a:pPr lvl="3"/>
            <a:r>
              <a:rPr lang="es-ES" altLang="es-CO"/>
              <a:t>Cuarto nivel</a:t>
            </a:r>
          </a:p>
          <a:p>
            <a:pPr lvl="4"/>
            <a:r>
              <a:rPr lang="es-ES" altLang="es-CO"/>
              <a:t>Quinto nivel</a:t>
            </a:r>
            <a:endParaRPr lang="en-US" altLang="es-CO"/>
          </a:p>
        </p:txBody>
      </p:sp>
      <p:sp>
        <p:nvSpPr>
          <p:cNvPr id="4" name="Date Placeholder 3">
            <a:extLst>
              <a:ext uri="{FF2B5EF4-FFF2-40B4-BE49-F238E27FC236}">
                <a16:creationId xmlns:a16="http://schemas.microsoft.com/office/drawing/2014/main" id="{2E7F85B1-F247-CF04-D88C-F462FB99D87D}"/>
              </a:ext>
            </a:extLst>
          </p:cNvPr>
          <p:cNvSpPr>
            <a:spLocks noGrp="1"/>
          </p:cNvSpPr>
          <p:nvPr>
            <p:ph type="dt" sz="half" idx="2"/>
          </p:nvPr>
        </p:nvSpPr>
        <p:spPr>
          <a:xfrm>
            <a:off x="1201738" y="6423025"/>
            <a:ext cx="3001962" cy="365125"/>
          </a:xfrm>
          <a:prstGeom prst="rect">
            <a:avLst/>
          </a:prstGeom>
        </p:spPr>
        <p:txBody>
          <a:bodyPr vert="horz" lIns="91440" tIns="45720" rIns="45720" bIns="45720" rtlCol="0" anchor="ctr"/>
          <a:lstStyle>
            <a:lvl1pPr algn="l" eaLnBrk="1" fontAlgn="auto" hangingPunct="1">
              <a:spcBef>
                <a:spcPts val="0"/>
              </a:spcBef>
              <a:spcAft>
                <a:spcPts val="0"/>
              </a:spcAft>
              <a:defRPr sz="1050">
                <a:solidFill>
                  <a:schemeClr val="tx1"/>
                </a:solidFill>
                <a:latin typeface="+mn-lt"/>
              </a:defRPr>
            </a:lvl1pPr>
          </a:lstStyle>
          <a:p>
            <a:pPr>
              <a:defRPr/>
            </a:pPr>
            <a:fld id="{D44B85B0-3F7F-0441-89A2-F0779F5CF728}" type="datetimeFigureOut">
              <a:rPr lang="es-CO"/>
              <a:pPr>
                <a:defRPr/>
              </a:pPr>
              <a:t>24/07/24</a:t>
            </a:fld>
            <a:endParaRPr lang="es-CO"/>
          </a:p>
        </p:txBody>
      </p:sp>
      <p:sp>
        <p:nvSpPr>
          <p:cNvPr id="5" name="Footer Placeholder 4">
            <a:extLst>
              <a:ext uri="{FF2B5EF4-FFF2-40B4-BE49-F238E27FC236}">
                <a16:creationId xmlns:a16="http://schemas.microsoft.com/office/drawing/2014/main" id="{96EE488C-B6E2-4400-4364-C262CB53D7DA}"/>
              </a:ext>
            </a:extLst>
          </p:cNvPr>
          <p:cNvSpPr>
            <a:spLocks noGrp="1"/>
          </p:cNvSpPr>
          <p:nvPr>
            <p:ph type="ftr" sz="quarter" idx="3"/>
          </p:nvPr>
        </p:nvSpPr>
        <p:spPr>
          <a:xfrm>
            <a:off x="5595938" y="6423025"/>
            <a:ext cx="5045075" cy="365125"/>
          </a:xfrm>
          <a:prstGeom prst="rect">
            <a:avLst/>
          </a:prstGeom>
        </p:spPr>
        <p:txBody>
          <a:bodyPr vert="horz" lIns="91440" tIns="45720" rIns="91440" bIns="45720" rtlCol="0" anchor="ctr"/>
          <a:lstStyle>
            <a:lvl1pPr algn="r" eaLnBrk="1" fontAlgn="auto" hangingPunct="1">
              <a:spcBef>
                <a:spcPts val="0"/>
              </a:spcBef>
              <a:spcAft>
                <a:spcPts val="0"/>
              </a:spcAft>
              <a:defRPr sz="1050">
                <a:solidFill>
                  <a:schemeClr val="tx1"/>
                </a:solidFill>
                <a:latin typeface="+mn-lt"/>
              </a:defRPr>
            </a:lvl1pPr>
          </a:lstStyle>
          <a:p>
            <a:pPr>
              <a:defRPr/>
            </a:pPr>
            <a:endParaRPr lang="es-CO"/>
          </a:p>
        </p:txBody>
      </p:sp>
      <p:sp>
        <p:nvSpPr>
          <p:cNvPr id="6" name="Slide Number Placeholder 5">
            <a:extLst>
              <a:ext uri="{FF2B5EF4-FFF2-40B4-BE49-F238E27FC236}">
                <a16:creationId xmlns:a16="http://schemas.microsoft.com/office/drawing/2014/main" id="{3BEA514E-2554-7874-C8AD-6A8BA177B90F}"/>
              </a:ext>
            </a:extLst>
          </p:cNvPr>
          <p:cNvSpPr>
            <a:spLocks noGrp="1"/>
          </p:cNvSpPr>
          <p:nvPr>
            <p:ph type="sldNum" sz="quarter" idx="4"/>
          </p:nvPr>
        </p:nvSpPr>
        <p:spPr>
          <a:xfrm>
            <a:off x="10658475" y="6423025"/>
            <a:ext cx="946150" cy="365125"/>
          </a:xfrm>
          <a:prstGeom prst="rect">
            <a:avLst/>
          </a:prstGeom>
        </p:spPr>
        <p:txBody>
          <a:bodyPr vert="horz" wrap="square" lIns="45720" tIns="45720" rIns="91440" bIns="45720" numCol="1" anchor="ctr" anchorCtr="0" compatLnSpc="1">
            <a:prstTxWarp prst="textNoShape">
              <a:avLst/>
            </a:prstTxWarp>
          </a:bodyPr>
          <a:lstStyle>
            <a:lvl1pPr eaLnBrk="1" hangingPunct="1">
              <a:defRPr sz="1200"/>
            </a:lvl1pPr>
          </a:lstStyle>
          <a:p>
            <a:fld id="{BCA7FA15-B9B1-AA4D-B5EC-CF7914A83E84}" type="slidenum">
              <a:rPr lang="es-CO" altLang="es-CO"/>
              <a:pPr/>
              <a:t>‹Nº›</a:t>
            </a:fld>
            <a:endParaRPr lang="es-CO" altLang="es-CO"/>
          </a:p>
        </p:txBody>
      </p:sp>
    </p:spTree>
  </p:cSld>
  <p:clrMap bg1="dk1" tx1="lt1" bg2="dk2" tx2="lt2" accent1="accent1" accent2="accent2" accent3="accent3" accent4="accent4" accent5="accent5" accent6="accent6" hlink="hlink" folHlink="folHlink"/>
  <p:sldLayoutIdLst>
    <p:sldLayoutId id="2147483698" r:id="rId1"/>
    <p:sldLayoutId id="2147483691" r:id="rId2"/>
    <p:sldLayoutId id="2147483699" r:id="rId3"/>
    <p:sldLayoutId id="2147483692" r:id="rId4"/>
    <p:sldLayoutId id="2147483693" r:id="rId5"/>
    <p:sldLayoutId id="2147483694" r:id="rId6"/>
    <p:sldLayoutId id="2147483700" r:id="rId7"/>
    <p:sldLayoutId id="2147483695" r:id="rId8"/>
    <p:sldLayoutId id="2147483696" r:id="rId9"/>
    <p:sldLayoutId id="2147483697" r:id="rId10"/>
    <p:sldLayoutId id="2147483701" r:id="rId11"/>
  </p:sldLayoutIdLst>
  <p:txStyles>
    <p:titleStyle>
      <a:lvl1pPr algn="l" rtl="0" eaLnBrk="0" fontAlgn="base" hangingPunct="0">
        <a:lnSpc>
          <a:spcPct val="85000"/>
        </a:lnSpc>
        <a:spcBef>
          <a:spcPct val="0"/>
        </a:spcBef>
        <a:spcAft>
          <a:spcPct val="0"/>
        </a:spcAft>
        <a:defRPr sz="4000" kern="1200" cap="all">
          <a:solidFill>
            <a:schemeClr val="bg2"/>
          </a:solidFill>
          <a:latin typeface="+mj-lt"/>
          <a:ea typeface="+mj-ea"/>
          <a:cs typeface="+mj-cs"/>
        </a:defRPr>
      </a:lvl1pPr>
      <a:lvl2pPr algn="l" rtl="0" eaLnBrk="0" fontAlgn="base" hangingPunct="0">
        <a:lnSpc>
          <a:spcPct val="85000"/>
        </a:lnSpc>
        <a:spcBef>
          <a:spcPct val="0"/>
        </a:spcBef>
        <a:spcAft>
          <a:spcPct val="0"/>
        </a:spcAft>
        <a:defRPr sz="4000">
          <a:solidFill>
            <a:schemeClr val="bg2"/>
          </a:solidFill>
          <a:latin typeface="Corbel" panose="020B0503020204020204" pitchFamily="34" charset="0"/>
        </a:defRPr>
      </a:lvl2pPr>
      <a:lvl3pPr algn="l" rtl="0" eaLnBrk="0" fontAlgn="base" hangingPunct="0">
        <a:lnSpc>
          <a:spcPct val="85000"/>
        </a:lnSpc>
        <a:spcBef>
          <a:spcPct val="0"/>
        </a:spcBef>
        <a:spcAft>
          <a:spcPct val="0"/>
        </a:spcAft>
        <a:defRPr sz="4000">
          <a:solidFill>
            <a:schemeClr val="bg2"/>
          </a:solidFill>
          <a:latin typeface="Corbel" panose="020B0503020204020204" pitchFamily="34" charset="0"/>
        </a:defRPr>
      </a:lvl3pPr>
      <a:lvl4pPr algn="l" rtl="0" eaLnBrk="0" fontAlgn="base" hangingPunct="0">
        <a:lnSpc>
          <a:spcPct val="85000"/>
        </a:lnSpc>
        <a:spcBef>
          <a:spcPct val="0"/>
        </a:spcBef>
        <a:spcAft>
          <a:spcPct val="0"/>
        </a:spcAft>
        <a:defRPr sz="4000">
          <a:solidFill>
            <a:schemeClr val="bg2"/>
          </a:solidFill>
          <a:latin typeface="Corbel" panose="020B0503020204020204" pitchFamily="34" charset="0"/>
        </a:defRPr>
      </a:lvl4pPr>
      <a:lvl5pPr algn="l" rtl="0" eaLnBrk="0" fontAlgn="base" hangingPunct="0">
        <a:lnSpc>
          <a:spcPct val="85000"/>
        </a:lnSpc>
        <a:spcBef>
          <a:spcPct val="0"/>
        </a:spcBef>
        <a:spcAft>
          <a:spcPct val="0"/>
        </a:spcAft>
        <a:defRPr sz="4000">
          <a:solidFill>
            <a:schemeClr val="bg2"/>
          </a:solidFill>
          <a:latin typeface="Corbel" panose="020B0503020204020204" pitchFamily="34" charset="0"/>
        </a:defRPr>
      </a:lvl5pPr>
      <a:lvl6pPr marL="457200" algn="l" rtl="0" fontAlgn="base">
        <a:lnSpc>
          <a:spcPct val="85000"/>
        </a:lnSpc>
        <a:spcBef>
          <a:spcPct val="0"/>
        </a:spcBef>
        <a:spcAft>
          <a:spcPct val="0"/>
        </a:spcAft>
        <a:defRPr sz="4000">
          <a:solidFill>
            <a:schemeClr val="bg2"/>
          </a:solidFill>
          <a:latin typeface="Corbel" panose="020B0503020204020204" pitchFamily="34" charset="0"/>
        </a:defRPr>
      </a:lvl6pPr>
      <a:lvl7pPr marL="914400" algn="l" rtl="0" fontAlgn="base">
        <a:lnSpc>
          <a:spcPct val="85000"/>
        </a:lnSpc>
        <a:spcBef>
          <a:spcPct val="0"/>
        </a:spcBef>
        <a:spcAft>
          <a:spcPct val="0"/>
        </a:spcAft>
        <a:defRPr sz="4000">
          <a:solidFill>
            <a:schemeClr val="bg2"/>
          </a:solidFill>
          <a:latin typeface="Corbel" panose="020B0503020204020204" pitchFamily="34" charset="0"/>
        </a:defRPr>
      </a:lvl7pPr>
      <a:lvl8pPr marL="1371600" algn="l" rtl="0" fontAlgn="base">
        <a:lnSpc>
          <a:spcPct val="85000"/>
        </a:lnSpc>
        <a:spcBef>
          <a:spcPct val="0"/>
        </a:spcBef>
        <a:spcAft>
          <a:spcPct val="0"/>
        </a:spcAft>
        <a:defRPr sz="4000">
          <a:solidFill>
            <a:schemeClr val="bg2"/>
          </a:solidFill>
          <a:latin typeface="Corbel" panose="020B0503020204020204" pitchFamily="34" charset="0"/>
        </a:defRPr>
      </a:lvl8pPr>
      <a:lvl9pPr marL="1828800" algn="l" rtl="0" fontAlgn="base">
        <a:lnSpc>
          <a:spcPct val="85000"/>
        </a:lnSpc>
        <a:spcBef>
          <a:spcPct val="0"/>
        </a:spcBef>
        <a:spcAft>
          <a:spcPct val="0"/>
        </a:spcAft>
        <a:defRPr sz="4000">
          <a:solidFill>
            <a:schemeClr val="bg2"/>
          </a:solidFill>
          <a:latin typeface="Corbel" panose="020B0503020204020204" pitchFamily="34" charset="0"/>
        </a:defRPr>
      </a:lvl9pPr>
    </p:titleStyle>
    <p:bodyStyle>
      <a:lvl1pPr marL="182563" indent="-182563" algn="l" rtl="0" eaLnBrk="0" fontAlgn="base" hangingPunct="0">
        <a:lnSpc>
          <a:spcPct val="90000"/>
        </a:lnSpc>
        <a:spcBef>
          <a:spcPts val="1200"/>
        </a:spcBef>
        <a:spcAft>
          <a:spcPts val="200"/>
        </a:spcAft>
        <a:buClr>
          <a:schemeClr val="tx1"/>
        </a:buClr>
        <a:buFont typeface="Wingdings" pitchFamily="2" charset="2"/>
        <a:buChar char=""/>
        <a:defRPr sz="2200" kern="1200">
          <a:solidFill>
            <a:schemeClr val="tx1"/>
          </a:solidFill>
          <a:latin typeface="+mn-lt"/>
          <a:ea typeface="+mn-ea"/>
          <a:cs typeface="+mn-cs"/>
        </a:defRPr>
      </a:lvl1pPr>
      <a:lvl2pPr marL="411163" indent="-182563" algn="l" rtl="0" eaLnBrk="0" fontAlgn="base" hangingPunct="0">
        <a:lnSpc>
          <a:spcPct val="90000"/>
        </a:lnSpc>
        <a:spcBef>
          <a:spcPts val="200"/>
        </a:spcBef>
        <a:spcAft>
          <a:spcPts val="400"/>
        </a:spcAft>
        <a:buClr>
          <a:schemeClr val="tx1"/>
        </a:buClr>
        <a:buFont typeface="Wingdings" pitchFamily="2" charset="2"/>
        <a:buChar char=""/>
        <a:defRPr sz="2000" kern="1200">
          <a:solidFill>
            <a:schemeClr val="tx1"/>
          </a:solidFill>
          <a:latin typeface="+mn-lt"/>
          <a:ea typeface="+mn-ea"/>
          <a:cs typeface="+mn-cs"/>
        </a:defRPr>
      </a:lvl2pPr>
      <a:lvl3pPr marL="639763" indent="-182563" algn="l" rtl="0" eaLnBrk="0" fontAlgn="base" hangingPunct="0">
        <a:lnSpc>
          <a:spcPct val="90000"/>
        </a:lnSpc>
        <a:spcBef>
          <a:spcPts val="200"/>
        </a:spcBef>
        <a:spcAft>
          <a:spcPts val="400"/>
        </a:spcAft>
        <a:buClr>
          <a:schemeClr val="tx1"/>
        </a:buClr>
        <a:buFont typeface="Wingdings" pitchFamily="2" charset="2"/>
        <a:buChar char=""/>
        <a:defRPr kern="1200">
          <a:solidFill>
            <a:schemeClr val="tx1"/>
          </a:solidFill>
          <a:latin typeface="+mn-lt"/>
          <a:ea typeface="+mn-ea"/>
          <a:cs typeface="+mn-cs"/>
        </a:defRPr>
      </a:lvl3pPr>
      <a:lvl4pPr marL="868363" indent="-182563" algn="l" rtl="0" eaLnBrk="0" fontAlgn="base" hangingPunct="0">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4pPr>
      <a:lvl5pPr marL="1096963" indent="-182563" algn="l" rtl="0" eaLnBrk="0" fontAlgn="base" hangingPunct="0">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5pPr>
      <a:lvl6pPr marL="12846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6pPr>
      <a:lvl7pPr marL="14718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7pPr>
      <a:lvl8pPr marL="16290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8pPr>
      <a:lvl9pPr marL="18062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hyperlink" Target="https://www.freepik.es/foto-gratis/primer-plano-persona-pensando-comprar-o-vender-casa_11542080.htm#query=Arriendo&amp;position=2&amp;from_view=search&amp;track=sph"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hyperlink" Target="https://www.freepik.es/foto-gratis/hermosa-foto-campo-verde-hervidor-agua-pastando-hierba-hermosas-colinas_7822554.htm#query=Campo%20de%20ganaderia&amp;position=2&amp;from_view=search&amp;track=ais" TargetMode="Externa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www.secretariasenado.gov.co/senado/basedoc/ley_0599_2000_pr012.html" TargetMode="Externa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A7B5588-E0E1-E503-EABB-A320E1BBC056}"/>
              </a:ext>
            </a:extLst>
          </p:cNvPr>
          <p:cNvSpPr>
            <a:spLocks noGrp="1"/>
          </p:cNvSpPr>
          <p:nvPr>
            <p:ph type="ctrTitle"/>
          </p:nvPr>
        </p:nvSpPr>
        <p:spPr>
          <a:xfrm>
            <a:off x="365125" y="2166938"/>
            <a:ext cx="11472863" cy="1738312"/>
          </a:xfrm>
        </p:spPr>
        <p:txBody>
          <a:bodyPr/>
          <a:lstStyle/>
          <a:p>
            <a:pPr eaLnBrk="1" fontAlgn="auto" hangingPunct="1">
              <a:spcAft>
                <a:spcPts val="0"/>
              </a:spcAft>
              <a:defRPr/>
            </a:pPr>
            <a:r>
              <a:rPr lang="es-CO" dirty="0"/>
              <a:t>Marco normativo del LA/FT </a:t>
            </a:r>
          </a:p>
        </p:txBody>
      </p:sp>
      <p:sp>
        <p:nvSpPr>
          <p:cNvPr id="6147" name="Subtítulo 2">
            <a:extLst>
              <a:ext uri="{FF2B5EF4-FFF2-40B4-BE49-F238E27FC236}">
                <a16:creationId xmlns:a16="http://schemas.microsoft.com/office/drawing/2014/main" id="{F9EE3D1C-74EF-E9FD-5C5D-A61184DE27A1}"/>
              </a:ext>
            </a:extLst>
          </p:cNvPr>
          <p:cNvSpPr>
            <a:spLocks noGrp="1"/>
          </p:cNvSpPr>
          <p:nvPr>
            <p:ph type="subTitle" idx="1"/>
          </p:nvPr>
        </p:nvSpPr>
        <p:spPr>
          <a:xfrm>
            <a:off x="1524000" y="3995738"/>
            <a:ext cx="9144000" cy="1309687"/>
          </a:xfrm>
        </p:spPr>
        <p:txBody>
          <a:bodyPr/>
          <a:lstStyle/>
          <a:p>
            <a:pPr eaLnBrk="1" hangingPunct="1"/>
            <a:r>
              <a:rPr lang="es-CO" altLang="es-CO"/>
              <a:t>Nicolás Eduardo Sánchez Cortes</a:t>
            </a:r>
          </a:p>
          <a:p>
            <a:pPr eaLnBrk="1" hangingPunct="1"/>
            <a:r>
              <a:rPr lang="es-CO" altLang="es-CO"/>
              <a:t>Abogado</a:t>
            </a:r>
          </a:p>
          <a:p>
            <a:pPr eaLnBrk="1" hangingPunct="1"/>
            <a:r>
              <a:rPr lang="es-CO" altLang="es-CO"/>
              <a:t>Especialista en Contratación Estatal y Negocios Jurídicos de la Administración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AEF00A8-1F8E-A1F6-6C81-7675F662E4C1}"/>
              </a:ext>
            </a:extLst>
          </p:cNvPr>
          <p:cNvSpPr>
            <a:spLocks noGrp="1"/>
          </p:cNvSpPr>
          <p:nvPr>
            <p:ph type="title"/>
          </p:nvPr>
        </p:nvSpPr>
        <p:spPr/>
        <p:txBody>
          <a:bodyPr/>
          <a:lstStyle/>
          <a:p>
            <a:pPr algn="ctr" eaLnBrk="1" fontAlgn="auto" hangingPunct="1">
              <a:spcAft>
                <a:spcPts val="0"/>
              </a:spcAft>
              <a:defRPr/>
            </a:pPr>
            <a:r>
              <a:rPr lang="es-CO" dirty="0"/>
              <a:t>Secuestro extorsivo</a:t>
            </a:r>
          </a:p>
        </p:txBody>
      </p:sp>
      <p:sp>
        <p:nvSpPr>
          <p:cNvPr id="15363" name="Marcador de contenido 2">
            <a:extLst>
              <a:ext uri="{FF2B5EF4-FFF2-40B4-BE49-F238E27FC236}">
                <a16:creationId xmlns:a16="http://schemas.microsoft.com/office/drawing/2014/main" id="{8E05AB06-A88F-A77B-5692-EBFE8BC0B0D2}"/>
              </a:ext>
            </a:extLst>
          </p:cNvPr>
          <p:cNvSpPr>
            <a:spLocks noGrp="1"/>
          </p:cNvSpPr>
          <p:nvPr>
            <p:ph idx="1"/>
          </p:nvPr>
        </p:nvSpPr>
        <p:spPr/>
        <p:txBody>
          <a:bodyPr/>
          <a:lstStyle/>
          <a:p>
            <a:pPr eaLnBrk="1" hangingPunct="1"/>
            <a:r>
              <a:rPr lang="es-CO" altLang="es-CO"/>
              <a:t>Articulo 169 </a:t>
            </a:r>
          </a:p>
          <a:p>
            <a:pPr eaLnBrk="1" hangingPunct="1"/>
            <a:r>
              <a:rPr lang="es-MX" altLang="es-CO"/>
              <a:t>El que arrebate, sustraiga, retenga u oculte a una persona, con el propósito de exigir por su libertad un provecho o cualquier utilidad, o para que se haga u omita algo, o con fines publicitarios o de carácter político.</a:t>
            </a:r>
            <a:endParaRPr lang="es-CO" altLang="es-CO"/>
          </a:p>
        </p:txBody>
      </p:sp>
      <p:pic>
        <p:nvPicPr>
          <p:cNvPr id="15364" name="Imagen 2">
            <a:extLst>
              <a:ext uri="{FF2B5EF4-FFF2-40B4-BE49-F238E27FC236}">
                <a16:creationId xmlns:a16="http://schemas.microsoft.com/office/drawing/2014/main" id="{24C63283-7F78-00CF-1C2C-819BC4D5F121}"/>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541713" y="3817938"/>
            <a:ext cx="3673475" cy="225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7DCD46C-23D8-97C9-2F07-EE098E52EC42}"/>
              </a:ext>
            </a:extLst>
          </p:cNvPr>
          <p:cNvSpPr>
            <a:spLocks noGrp="1"/>
          </p:cNvSpPr>
          <p:nvPr>
            <p:ph type="title"/>
          </p:nvPr>
        </p:nvSpPr>
        <p:spPr/>
        <p:txBody>
          <a:bodyPr/>
          <a:lstStyle/>
          <a:p>
            <a:pPr algn="ctr" eaLnBrk="1" fontAlgn="auto" hangingPunct="1">
              <a:spcAft>
                <a:spcPts val="0"/>
              </a:spcAft>
              <a:defRPr/>
            </a:pPr>
            <a:r>
              <a:rPr lang="es-CO" dirty="0"/>
              <a:t>Rebelión</a:t>
            </a:r>
          </a:p>
        </p:txBody>
      </p:sp>
      <p:sp>
        <p:nvSpPr>
          <p:cNvPr id="16387" name="Marcador de contenido 2">
            <a:extLst>
              <a:ext uri="{FF2B5EF4-FFF2-40B4-BE49-F238E27FC236}">
                <a16:creationId xmlns:a16="http://schemas.microsoft.com/office/drawing/2014/main" id="{8613DD7D-7544-77D5-0B13-F6F9648BD3E9}"/>
              </a:ext>
            </a:extLst>
          </p:cNvPr>
          <p:cNvSpPr>
            <a:spLocks noGrp="1"/>
          </p:cNvSpPr>
          <p:nvPr>
            <p:ph idx="1"/>
          </p:nvPr>
        </p:nvSpPr>
        <p:spPr/>
        <p:txBody>
          <a:bodyPr/>
          <a:lstStyle/>
          <a:p>
            <a:pPr eaLnBrk="1" hangingPunct="1"/>
            <a:r>
              <a:rPr lang="es-MX" altLang="es-CO"/>
              <a:t>Articulo 467</a:t>
            </a:r>
          </a:p>
          <a:p>
            <a:pPr eaLnBrk="1" hangingPunct="1"/>
            <a:r>
              <a:rPr lang="es-MX" altLang="es-CO"/>
              <a:t>Los que mediante el empleo de las armas pretendan derrocar al Gobierno Nacional, o suprimir o modificar el régimen constitucional o legal vigente.</a:t>
            </a:r>
            <a:endParaRPr lang="es-CO" altLang="es-CO"/>
          </a:p>
        </p:txBody>
      </p:sp>
      <p:pic>
        <p:nvPicPr>
          <p:cNvPr id="16388" name="Imagen 2">
            <a:extLst>
              <a:ext uri="{FF2B5EF4-FFF2-40B4-BE49-F238E27FC236}">
                <a16:creationId xmlns:a16="http://schemas.microsoft.com/office/drawing/2014/main" id="{72DA10C5-1E61-5F2B-7EEA-1D086F2086B2}"/>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030663" y="3732213"/>
            <a:ext cx="3159125" cy="2130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3D41F48-8552-48D3-6B60-BC0D06BB678E}"/>
              </a:ext>
            </a:extLst>
          </p:cNvPr>
          <p:cNvSpPr>
            <a:spLocks noGrp="1"/>
          </p:cNvSpPr>
          <p:nvPr>
            <p:ph type="title"/>
          </p:nvPr>
        </p:nvSpPr>
        <p:spPr/>
        <p:txBody>
          <a:bodyPr/>
          <a:lstStyle/>
          <a:p>
            <a:pPr algn="ctr" eaLnBrk="1" fontAlgn="auto" hangingPunct="1">
              <a:spcAft>
                <a:spcPts val="0"/>
              </a:spcAft>
              <a:defRPr/>
            </a:pPr>
            <a:r>
              <a:rPr lang="es-CO" dirty="0"/>
              <a:t>Tráfico de armas (3)</a:t>
            </a:r>
          </a:p>
        </p:txBody>
      </p:sp>
      <p:sp>
        <p:nvSpPr>
          <p:cNvPr id="17411" name="Marcador de contenido 2">
            <a:extLst>
              <a:ext uri="{FF2B5EF4-FFF2-40B4-BE49-F238E27FC236}">
                <a16:creationId xmlns:a16="http://schemas.microsoft.com/office/drawing/2014/main" id="{393CD71E-8298-C0A0-F401-3BDEB35E3583}"/>
              </a:ext>
            </a:extLst>
          </p:cNvPr>
          <p:cNvSpPr>
            <a:spLocks noGrp="1"/>
          </p:cNvSpPr>
          <p:nvPr>
            <p:ph idx="1"/>
          </p:nvPr>
        </p:nvSpPr>
        <p:spPr/>
        <p:txBody>
          <a:bodyPr/>
          <a:lstStyle/>
          <a:p>
            <a:pPr algn="just" eaLnBrk="1" hangingPunct="1"/>
            <a:r>
              <a:rPr lang="es-CO" altLang="es-CO" b="1"/>
              <a:t>Fabricación, tráfico y porte de armas de fuego o municiones. </a:t>
            </a:r>
            <a:r>
              <a:rPr lang="es-CO" altLang="es-CO"/>
              <a:t>El que sin permiso de autoridad competente importe, trafique, fabrique, transporte, almacene, distribuya, venda, suministre, repare o porte armas de fuego de defensa personal, municiones o explosivos.</a:t>
            </a:r>
          </a:p>
          <a:p>
            <a:pPr algn="just" eaLnBrk="1" hangingPunct="1"/>
            <a:r>
              <a:rPr lang="es-MX" altLang="es-CO" b="1"/>
              <a:t>Fabricación, tráfico y porte de armas y municiones de uso privativo de las fuerzas armadas.    </a:t>
            </a:r>
            <a:r>
              <a:rPr lang="es-MX" altLang="es-CO"/>
              <a:t>El que sin permiso de autoridad competente importe, trafique, fabrique, repare, almacene, conserve, adquiera, suministre o porte armas o municiones de uso privativo de las fuerzas armadas.</a:t>
            </a:r>
          </a:p>
          <a:p>
            <a:pPr algn="just" eaLnBrk="1" hangingPunct="1"/>
            <a:r>
              <a:rPr lang="es-MX" altLang="es-CO" b="1"/>
              <a:t>Fabricación, importación, tráfico, posesión y uso de armas químicas, biológicas y nucleares. </a:t>
            </a:r>
            <a:r>
              <a:rPr lang="es-MX" altLang="es-CO"/>
              <a:t>El que importe, trafique, fabrique, almacene, conserve, adquiera, suministre, use o porte armas químicas, biológicas o nucleares.</a:t>
            </a:r>
            <a:endParaRPr lang="es-CO" altLang="es-CO"/>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D903F59-F2E6-D9BB-36F7-21DE3FDAFAA7}"/>
              </a:ext>
            </a:extLst>
          </p:cNvPr>
          <p:cNvSpPr>
            <a:spLocks noGrp="1"/>
          </p:cNvSpPr>
          <p:nvPr>
            <p:ph type="title"/>
          </p:nvPr>
        </p:nvSpPr>
        <p:spPr>
          <a:xfrm>
            <a:off x="1203325" y="284163"/>
            <a:ext cx="10442575" cy="1508125"/>
          </a:xfrm>
        </p:spPr>
        <p:txBody>
          <a:bodyPr>
            <a:normAutofit fontScale="90000"/>
          </a:bodyPr>
          <a:lstStyle/>
          <a:p>
            <a:pPr algn="ctr" eaLnBrk="1" fontAlgn="auto" hangingPunct="1">
              <a:spcAft>
                <a:spcPts val="0"/>
              </a:spcAft>
              <a:defRPr/>
            </a:pPr>
            <a:r>
              <a:rPr lang="es-MX" dirty="0"/>
              <a:t>Financiación del terrorismo y administración de recursos</a:t>
            </a:r>
            <a:br>
              <a:rPr lang="es-MX" dirty="0"/>
            </a:br>
            <a:r>
              <a:rPr lang="es-MX" dirty="0"/>
              <a:t>relacionados con actividades terroristas</a:t>
            </a:r>
            <a:endParaRPr lang="es-CO" dirty="0"/>
          </a:p>
        </p:txBody>
      </p:sp>
      <p:sp>
        <p:nvSpPr>
          <p:cNvPr id="18435" name="Marcador de contenido 2">
            <a:extLst>
              <a:ext uri="{FF2B5EF4-FFF2-40B4-BE49-F238E27FC236}">
                <a16:creationId xmlns:a16="http://schemas.microsoft.com/office/drawing/2014/main" id="{FD41E063-89DE-458A-1890-A58ACC26A1EE}"/>
              </a:ext>
            </a:extLst>
          </p:cNvPr>
          <p:cNvSpPr>
            <a:spLocks noGrp="1"/>
          </p:cNvSpPr>
          <p:nvPr>
            <p:ph idx="1"/>
          </p:nvPr>
        </p:nvSpPr>
        <p:spPr/>
        <p:txBody>
          <a:bodyPr/>
          <a:lstStyle/>
          <a:p>
            <a:pPr eaLnBrk="1" hangingPunct="1"/>
            <a:r>
              <a:rPr lang="es-CO" altLang="es-CO"/>
              <a:t>El que directa o indirectamente provea, recolecte, entregue, reciba, administre, aporte, custodie o guarde fondos, bienes o recursos, o realice cualquier otro acto que promueva, organice, apoye, mantenga, financie o sostenga económicamente a grupos armados al margen de la ley o a sus integrantes, o a grupos terroristas nacionales o extranjeros, o a terroristas nacionales o extranjeros, o a actividades terroristas.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FEC4691-797D-7A70-6A00-C4BE84F7EFA0}"/>
              </a:ext>
            </a:extLst>
          </p:cNvPr>
          <p:cNvSpPr>
            <a:spLocks noGrp="1"/>
          </p:cNvSpPr>
          <p:nvPr>
            <p:ph type="title"/>
          </p:nvPr>
        </p:nvSpPr>
        <p:spPr/>
        <p:txBody>
          <a:bodyPr>
            <a:normAutofit fontScale="90000"/>
          </a:bodyPr>
          <a:lstStyle/>
          <a:p>
            <a:pPr algn="ctr" eaLnBrk="1" fontAlgn="auto" hangingPunct="1">
              <a:spcAft>
                <a:spcPts val="0"/>
              </a:spcAft>
              <a:defRPr/>
            </a:pPr>
            <a:r>
              <a:rPr lang="es-CO" dirty="0"/>
              <a:t>Tráfico de drogas tóxicas, estupefacientes o sustancias sicotrópicas</a:t>
            </a:r>
          </a:p>
        </p:txBody>
      </p:sp>
      <p:sp>
        <p:nvSpPr>
          <p:cNvPr id="19459" name="Marcador de contenido 2">
            <a:extLst>
              <a:ext uri="{FF2B5EF4-FFF2-40B4-BE49-F238E27FC236}">
                <a16:creationId xmlns:a16="http://schemas.microsoft.com/office/drawing/2014/main" id="{21E50214-E4B7-7290-2F58-190FB3BAF1F3}"/>
              </a:ext>
            </a:extLst>
          </p:cNvPr>
          <p:cNvSpPr>
            <a:spLocks noGrp="1"/>
          </p:cNvSpPr>
          <p:nvPr>
            <p:ph idx="1"/>
          </p:nvPr>
        </p:nvSpPr>
        <p:spPr>
          <a:xfrm>
            <a:off x="1203325" y="1985963"/>
            <a:ext cx="9783763" cy="4206875"/>
          </a:xfrm>
        </p:spPr>
        <p:txBody>
          <a:bodyPr/>
          <a:lstStyle/>
          <a:p>
            <a:pPr eaLnBrk="1" hangingPunct="1"/>
            <a:r>
              <a:rPr lang="es-MX" altLang="es-CO"/>
              <a:t>Tráfico, fabricación o porte de estupefacientes. El que sin permiso de autoridad competente, salvo lo dispuesto sobre dosis para uso personal, introduzca al país, así sea en tránsito o saque de él, transporte, lleve consigo, almacene, conserve, elabore, venda, ofrezca, adquiera, financie o suministre a cualquier título droga que produzca dependencia.</a:t>
            </a:r>
          </a:p>
          <a:p>
            <a:pPr eaLnBrk="1" hangingPunct="1"/>
            <a:endParaRPr lang="es-CO" altLang="es-CO"/>
          </a:p>
        </p:txBody>
      </p:sp>
      <p:sp>
        <p:nvSpPr>
          <p:cNvPr id="19460" name="AutoShape 5" descr="GUÍA PRÁCTICA DE ACTUACIÓN SOBRE LA APREHENSIÓN, ANÁLISIS, CUSTODIA Y  DESTRUCCIÓN DE DROGAS TÓXICAS, ESTUPEFACIENTES O SUSTANCIAS PSICOTRÓPICAS.  - Seguridadpublica">
            <a:extLst>
              <a:ext uri="{FF2B5EF4-FFF2-40B4-BE49-F238E27FC236}">
                <a16:creationId xmlns:a16="http://schemas.microsoft.com/office/drawing/2014/main" id="{27B9A4A7-1720-B0D5-7B39-8B8422E2BF98}"/>
              </a:ext>
            </a:extLst>
          </p:cNvPr>
          <p:cNvSpPr>
            <a:spLocks noChangeAspect="1" noChangeArrowheads="1"/>
          </p:cNvSpPr>
          <p:nvPr/>
        </p:nvSpPr>
        <p:spPr bwMode="auto">
          <a:xfrm>
            <a:off x="138113"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eaLnBrk="0" fontAlgn="base" hangingPunct="0">
              <a:spcBef>
                <a:spcPct val="0"/>
              </a:spcBef>
              <a:spcAft>
                <a:spcPct val="0"/>
              </a:spcAft>
              <a:defRPr>
                <a:solidFill>
                  <a:schemeClr val="tx1"/>
                </a:solidFill>
                <a:latin typeface="Corbel" panose="020B0503020204020204" pitchFamily="34" charset="0"/>
              </a:defRPr>
            </a:lvl6pPr>
            <a:lvl7pPr marL="2971800" indent="-228600" defTabSz="457200" eaLnBrk="0" fontAlgn="base" hangingPunct="0">
              <a:spcBef>
                <a:spcPct val="0"/>
              </a:spcBef>
              <a:spcAft>
                <a:spcPct val="0"/>
              </a:spcAft>
              <a:defRPr>
                <a:solidFill>
                  <a:schemeClr val="tx1"/>
                </a:solidFill>
                <a:latin typeface="Corbel" panose="020B0503020204020204" pitchFamily="34" charset="0"/>
              </a:defRPr>
            </a:lvl7pPr>
            <a:lvl8pPr marL="3429000" indent="-228600" defTabSz="457200" eaLnBrk="0" fontAlgn="base" hangingPunct="0">
              <a:spcBef>
                <a:spcPct val="0"/>
              </a:spcBef>
              <a:spcAft>
                <a:spcPct val="0"/>
              </a:spcAft>
              <a:defRPr>
                <a:solidFill>
                  <a:schemeClr val="tx1"/>
                </a:solidFill>
                <a:latin typeface="Corbel" panose="020B0503020204020204" pitchFamily="34" charset="0"/>
              </a:defRPr>
            </a:lvl8pPr>
            <a:lvl9pPr marL="3886200" indent="-228600" defTabSz="457200" eaLnBrk="0" fontAlgn="base" hangingPunct="0">
              <a:spcBef>
                <a:spcPct val="0"/>
              </a:spcBef>
              <a:spcAft>
                <a:spcPct val="0"/>
              </a:spcAft>
              <a:defRPr>
                <a:solidFill>
                  <a:schemeClr val="tx1"/>
                </a:solidFill>
                <a:latin typeface="Corbel" panose="020B0503020204020204" pitchFamily="34" charset="0"/>
              </a:defRPr>
            </a:lvl9pPr>
          </a:lstStyle>
          <a:p>
            <a:endParaRPr lang="es-CO" altLang="es-CO"/>
          </a:p>
        </p:txBody>
      </p:sp>
      <p:sp>
        <p:nvSpPr>
          <p:cNvPr id="19461" name="AutoShape 7" descr="GUÍA PRÁCTICA DE ACTUACIÓN SOBRE LA APREHENSIÓN, ANÁLISIS, CUSTODIA Y  DESTRUCCIÓN DE DROGAS TÓXICAS, ESTUPEFACIENTES O SUSTANCIAS PSICOTRÓPICAS.  - Seguridadpublica">
            <a:extLst>
              <a:ext uri="{FF2B5EF4-FFF2-40B4-BE49-F238E27FC236}">
                <a16:creationId xmlns:a16="http://schemas.microsoft.com/office/drawing/2014/main" id="{89B07DE5-91E2-B617-791B-B2373D8325EC}"/>
              </a:ext>
            </a:extLst>
          </p:cNvPr>
          <p:cNvSpPr>
            <a:spLocks noChangeAspect="1" noChangeArrowheads="1"/>
          </p:cNvSpPr>
          <p:nvPr/>
        </p:nvSpPr>
        <p:spPr bwMode="auto">
          <a:xfrm>
            <a:off x="290513" y="79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eaLnBrk="0" fontAlgn="base" hangingPunct="0">
              <a:spcBef>
                <a:spcPct val="0"/>
              </a:spcBef>
              <a:spcAft>
                <a:spcPct val="0"/>
              </a:spcAft>
              <a:defRPr>
                <a:solidFill>
                  <a:schemeClr val="tx1"/>
                </a:solidFill>
                <a:latin typeface="Corbel" panose="020B0503020204020204" pitchFamily="34" charset="0"/>
              </a:defRPr>
            </a:lvl6pPr>
            <a:lvl7pPr marL="2971800" indent="-228600" defTabSz="457200" eaLnBrk="0" fontAlgn="base" hangingPunct="0">
              <a:spcBef>
                <a:spcPct val="0"/>
              </a:spcBef>
              <a:spcAft>
                <a:spcPct val="0"/>
              </a:spcAft>
              <a:defRPr>
                <a:solidFill>
                  <a:schemeClr val="tx1"/>
                </a:solidFill>
                <a:latin typeface="Corbel" panose="020B0503020204020204" pitchFamily="34" charset="0"/>
              </a:defRPr>
            </a:lvl7pPr>
            <a:lvl8pPr marL="3429000" indent="-228600" defTabSz="457200" eaLnBrk="0" fontAlgn="base" hangingPunct="0">
              <a:spcBef>
                <a:spcPct val="0"/>
              </a:spcBef>
              <a:spcAft>
                <a:spcPct val="0"/>
              </a:spcAft>
              <a:defRPr>
                <a:solidFill>
                  <a:schemeClr val="tx1"/>
                </a:solidFill>
                <a:latin typeface="Corbel" panose="020B0503020204020204" pitchFamily="34" charset="0"/>
              </a:defRPr>
            </a:lvl8pPr>
            <a:lvl9pPr marL="3886200" indent="-228600" defTabSz="457200" eaLnBrk="0" fontAlgn="base" hangingPunct="0">
              <a:spcBef>
                <a:spcPct val="0"/>
              </a:spcBef>
              <a:spcAft>
                <a:spcPct val="0"/>
              </a:spcAft>
              <a:defRPr>
                <a:solidFill>
                  <a:schemeClr val="tx1"/>
                </a:solidFill>
                <a:latin typeface="Corbel" panose="020B0503020204020204" pitchFamily="34" charset="0"/>
              </a:defRPr>
            </a:lvl9pPr>
          </a:lstStyle>
          <a:p>
            <a:endParaRPr lang="es-CO" altLang="es-CO"/>
          </a:p>
        </p:txBody>
      </p:sp>
      <p:pic>
        <p:nvPicPr>
          <p:cNvPr id="19462" name="Imagen 6">
            <a:extLst>
              <a:ext uri="{FF2B5EF4-FFF2-40B4-BE49-F238E27FC236}">
                <a16:creationId xmlns:a16="http://schemas.microsoft.com/office/drawing/2014/main" id="{55B8B640-83F1-6200-8FAF-8BD208AA77C6}"/>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056063" y="3644900"/>
            <a:ext cx="2901950" cy="219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1A65F06-C334-14CA-3218-E3D82F390112}"/>
              </a:ext>
            </a:extLst>
          </p:cNvPr>
          <p:cNvSpPr>
            <a:spLocks noGrp="1"/>
          </p:cNvSpPr>
          <p:nvPr>
            <p:ph type="title"/>
          </p:nvPr>
        </p:nvSpPr>
        <p:spPr/>
        <p:txBody>
          <a:bodyPr/>
          <a:lstStyle/>
          <a:p>
            <a:pPr algn="ctr" eaLnBrk="1" fontAlgn="auto" hangingPunct="1">
              <a:spcAft>
                <a:spcPts val="0"/>
              </a:spcAft>
              <a:defRPr/>
            </a:pPr>
            <a:r>
              <a:rPr lang="es-MX" dirty="0"/>
              <a:t>Delitos contra el sistema financiero (4)</a:t>
            </a:r>
            <a:endParaRPr lang="es-CO" dirty="0"/>
          </a:p>
        </p:txBody>
      </p:sp>
      <p:sp>
        <p:nvSpPr>
          <p:cNvPr id="20483" name="Marcador de contenido 2">
            <a:extLst>
              <a:ext uri="{FF2B5EF4-FFF2-40B4-BE49-F238E27FC236}">
                <a16:creationId xmlns:a16="http://schemas.microsoft.com/office/drawing/2014/main" id="{D34B80DF-F7C9-4B52-9F44-57DE99A9BF3C}"/>
              </a:ext>
            </a:extLst>
          </p:cNvPr>
          <p:cNvSpPr>
            <a:spLocks noGrp="1"/>
          </p:cNvSpPr>
          <p:nvPr>
            <p:ph idx="1"/>
          </p:nvPr>
        </p:nvSpPr>
        <p:spPr/>
        <p:txBody>
          <a:bodyPr/>
          <a:lstStyle/>
          <a:p>
            <a:pPr eaLnBrk="1" hangingPunct="1"/>
            <a:r>
              <a:rPr lang="es-MX" altLang="es-CO" b="1"/>
              <a:t>Utilización indebida de fondos captados del público. </a:t>
            </a:r>
            <a:r>
              <a:rPr lang="es-MX" altLang="es-CO"/>
              <a:t>El director, administrador, representante legal o funcionario de las entidades sometidas a la inspección y vigilancia de las Superintendencias Bancaria, de Valores o de Economía Solidaria, que utilizando fondos captados del público, los destine sin autorización legal a operaciones dirigidas a adquirir el control de entidades sujetas a la vigilancia de las mencionadas superintendencias, o de otras sociedades.</a:t>
            </a:r>
          </a:p>
          <a:p>
            <a:pPr eaLnBrk="1" hangingPunct="1"/>
            <a:r>
              <a:rPr lang="es-MX" altLang="es-CO" b="1"/>
              <a:t>Operaciones no autorizadas con accionistas o asociados. </a:t>
            </a:r>
            <a:r>
              <a:rPr lang="es-MX" altLang="es-CO"/>
              <a:t>El director, administrador, representante legal o funcionarios de las entidades sometidas al control y vigilancia de las Superintendencias Bancaria o de Economía Solidaria, que otorgue créditos o efectúe descuentos en forma directa o por interpuesta persona, a los accionistas o asociados de la propia entidad, por encima de las autorizaciones legales.</a:t>
            </a:r>
            <a:endParaRPr lang="es-CO" altLang="es-CO"/>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91C92A3-99BD-8C9E-EAC3-7FC696B76C79}"/>
              </a:ext>
            </a:extLst>
          </p:cNvPr>
          <p:cNvSpPr>
            <a:spLocks noGrp="1"/>
          </p:cNvSpPr>
          <p:nvPr>
            <p:ph type="title"/>
          </p:nvPr>
        </p:nvSpPr>
        <p:spPr/>
        <p:txBody>
          <a:bodyPr/>
          <a:lstStyle/>
          <a:p>
            <a:pPr algn="ctr" eaLnBrk="1" fontAlgn="auto" hangingPunct="1">
              <a:spcAft>
                <a:spcPts val="0"/>
              </a:spcAft>
              <a:defRPr/>
            </a:pPr>
            <a:r>
              <a:rPr lang="es-MX" dirty="0"/>
              <a:t>Delitos contra el sistema financiero (4)</a:t>
            </a:r>
            <a:endParaRPr lang="es-CO" dirty="0"/>
          </a:p>
        </p:txBody>
      </p:sp>
      <p:sp>
        <p:nvSpPr>
          <p:cNvPr id="21507" name="Marcador de contenido 2">
            <a:extLst>
              <a:ext uri="{FF2B5EF4-FFF2-40B4-BE49-F238E27FC236}">
                <a16:creationId xmlns:a16="http://schemas.microsoft.com/office/drawing/2014/main" id="{C2E9026E-43E0-5F16-9056-5EE5BAED2F43}"/>
              </a:ext>
            </a:extLst>
          </p:cNvPr>
          <p:cNvSpPr>
            <a:spLocks noGrp="1"/>
          </p:cNvSpPr>
          <p:nvPr>
            <p:ph idx="1"/>
          </p:nvPr>
        </p:nvSpPr>
        <p:spPr/>
        <p:txBody>
          <a:bodyPr/>
          <a:lstStyle/>
          <a:p>
            <a:pPr algn="just" eaLnBrk="1" hangingPunct="1"/>
            <a:r>
              <a:rPr lang="es-MX" altLang="es-CO"/>
              <a:t>Captación Masiva y Habitual de Dinero. El que desarrolle, promueva, patrocine, induzca, financie, colabore, o realice cualquier otro acto para captar dinero del público en forma masiva y habitual sin contar con la previa autorización de la autoridad competente.</a:t>
            </a:r>
          </a:p>
          <a:p>
            <a:pPr eaLnBrk="1" hangingPunct="1"/>
            <a:endParaRPr lang="es-MX" altLang="es-CO"/>
          </a:p>
          <a:p>
            <a:pPr algn="just" eaLnBrk="1" hangingPunct="1"/>
            <a:r>
              <a:rPr lang="es-MX" altLang="es-CO"/>
              <a:t>Manipulación fraudulenta de especies inscritas en el Registro Nacional de Valores e Intermediarios. El que realice transacciones, con la intención de producir una apariencia de mayor liquidez respecto de determinada acción, valor o instrumento inscritos en el Registro Nacional de Valores e Intermediarios o efectúe maniobras fraudulentas con la intención de alterar la cotización de los mismos. </a:t>
            </a:r>
            <a:endParaRPr lang="es-CO" altLang="es-CO"/>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8FA3EE1-9C6C-2CCD-FC95-9356996BCD77}"/>
              </a:ext>
            </a:extLst>
          </p:cNvPr>
          <p:cNvSpPr>
            <a:spLocks noGrp="1"/>
          </p:cNvSpPr>
          <p:nvPr>
            <p:ph type="title"/>
          </p:nvPr>
        </p:nvSpPr>
        <p:spPr/>
        <p:txBody>
          <a:bodyPr/>
          <a:lstStyle/>
          <a:p>
            <a:pPr algn="ctr" eaLnBrk="1" fontAlgn="auto" hangingPunct="1">
              <a:spcAft>
                <a:spcPts val="0"/>
              </a:spcAft>
              <a:defRPr/>
            </a:pPr>
            <a:r>
              <a:rPr lang="es-MX" dirty="0"/>
              <a:t>Delitos contra la administración</a:t>
            </a:r>
            <a:br>
              <a:rPr lang="es-MX" dirty="0"/>
            </a:br>
            <a:r>
              <a:rPr lang="es-MX" dirty="0"/>
              <a:t>pública (42)</a:t>
            </a:r>
            <a:endParaRPr lang="es-CO" dirty="0"/>
          </a:p>
        </p:txBody>
      </p:sp>
      <p:sp>
        <p:nvSpPr>
          <p:cNvPr id="3" name="Marcador de contenido 2">
            <a:extLst>
              <a:ext uri="{FF2B5EF4-FFF2-40B4-BE49-F238E27FC236}">
                <a16:creationId xmlns:a16="http://schemas.microsoft.com/office/drawing/2014/main" id="{897AE8E8-3581-C9DF-723C-B423213E8983}"/>
              </a:ext>
            </a:extLst>
          </p:cNvPr>
          <p:cNvSpPr>
            <a:spLocks noGrp="1"/>
          </p:cNvSpPr>
          <p:nvPr>
            <p:ph sz="half" idx="1"/>
          </p:nvPr>
        </p:nvSpPr>
        <p:spPr>
          <a:xfrm>
            <a:off x="1204913" y="2011363"/>
            <a:ext cx="4754562" cy="4206875"/>
          </a:xfrm>
        </p:spPr>
        <p:txBody>
          <a:bodyPr rtlCol="0">
            <a:normAutofit fontScale="92500" lnSpcReduction="10000"/>
          </a:bodyPr>
          <a:lstStyle/>
          <a:p>
            <a:pPr marL="182880" indent="-182880" eaLnBrk="1" fontAlgn="auto" hangingPunct="1">
              <a:defRPr/>
            </a:pPr>
            <a:r>
              <a:rPr lang="es-CO" dirty="0"/>
              <a:t>Peculado por apropiación.</a:t>
            </a:r>
          </a:p>
          <a:p>
            <a:pPr marL="182880" indent="-182880" eaLnBrk="1" fontAlgn="auto" hangingPunct="1">
              <a:defRPr/>
            </a:pPr>
            <a:r>
              <a:rPr lang="es-CO" dirty="0"/>
              <a:t>Peculado por uso. </a:t>
            </a:r>
          </a:p>
          <a:p>
            <a:pPr marL="182880" indent="-182880" eaLnBrk="1" fontAlgn="auto" hangingPunct="1">
              <a:defRPr/>
            </a:pPr>
            <a:r>
              <a:rPr lang="es-MX" dirty="0"/>
              <a:t>Peculado por aplicación oficial diferente.</a:t>
            </a:r>
          </a:p>
          <a:p>
            <a:pPr marL="182880" indent="-182880" eaLnBrk="1" fontAlgn="auto" hangingPunct="1">
              <a:defRPr/>
            </a:pPr>
            <a:r>
              <a:rPr lang="es-CO" dirty="0"/>
              <a:t>Peculado culposo.</a:t>
            </a:r>
          </a:p>
          <a:p>
            <a:pPr marL="182880" indent="-182880" eaLnBrk="1" fontAlgn="auto" hangingPunct="1">
              <a:defRPr/>
            </a:pPr>
            <a:r>
              <a:rPr lang="es-CO" dirty="0"/>
              <a:t>Peculado culposo frente a recursos de la Seguridad Social (art. 400A)</a:t>
            </a:r>
          </a:p>
          <a:p>
            <a:pPr marL="182880" indent="-182880" eaLnBrk="1" fontAlgn="auto" hangingPunct="1">
              <a:defRPr/>
            </a:pPr>
            <a:r>
              <a:rPr lang="es-MX" dirty="0"/>
              <a:t>Omisión del agente retenedor o recaudador</a:t>
            </a:r>
          </a:p>
          <a:p>
            <a:pPr marL="182880" indent="-182880" eaLnBrk="1" fontAlgn="auto" hangingPunct="1">
              <a:defRPr/>
            </a:pPr>
            <a:r>
              <a:rPr lang="es-CO" dirty="0"/>
              <a:t>Cohecho propio e Impropio.</a:t>
            </a:r>
          </a:p>
          <a:p>
            <a:pPr marL="182880" indent="-182880" eaLnBrk="1" fontAlgn="auto" hangingPunct="1">
              <a:defRPr/>
            </a:pPr>
            <a:r>
              <a:rPr lang="es-MX" dirty="0"/>
              <a:t>Cohecho por dar u ofrecer.</a:t>
            </a:r>
            <a:endParaRPr lang="es-CO" dirty="0"/>
          </a:p>
        </p:txBody>
      </p:sp>
      <p:sp>
        <p:nvSpPr>
          <p:cNvPr id="4" name="Marcador de contenido 3">
            <a:extLst>
              <a:ext uri="{FF2B5EF4-FFF2-40B4-BE49-F238E27FC236}">
                <a16:creationId xmlns:a16="http://schemas.microsoft.com/office/drawing/2014/main" id="{5090D0DF-E082-EE30-A5F4-E12D95E1ABD6}"/>
              </a:ext>
            </a:extLst>
          </p:cNvPr>
          <p:cNvSpPr>
            <a:spLocks noGrp="1"/>
          </p:cNvSpPr>
          <p:nvPr>
            <p:ph sz="half" idx="2"/>
          </p:nvPr>
        </p:nvSpPr>
        <p:spPr>
          <a:xfrm>
            <a:off x="6230938" y="2011363"/>
            <a:ext cx="4754562" cy="4206875"/>
          </a:xfrm>
        </p:spPr>
        <p:txBody>
          <a:bodyPr rtlCol="0">
            <a:normAutofit fontScale="92500" lnSpcReduction="10000"/>
          </a:bodyPr>
          <a:lstStyle/>
          <a:p>
            <a:pPr marL="182880" indent="-182880" eaLnBrk="1" fontAlgn="auto" hangingPunct="1">
              <a:defRPr/>
            </a:pPr>
            <a:r>
              <a:rPr lang="es-MX" dirty="0"/>
              <a:t>Destino de recursos del tesoro para el estímulo o beneficio indebido de explotadores y comerciantes de metales preciosos.</a:t>
            </a:r>
          </a:p>
          <a:p>
            <a:pPr marL="182880" indent="-182880" eaLnBrk="1" fontAlgn="auto" hangingPunct="1">
              <a:defRPr/>
            </a:pPr>
            <a:r>
              <a:rPr lang="es-MX" dirty="0"/>
              <a:t>"Fraude a subvenciones (art. 403A)</a:t>
            </a:r>
          </a:p>
          <a:p>
            <a:pPr marL="182880" indent="-182880" eaLnBrk="1" fontAlgn="auto" hangingPunct="1">
              <a:defRPr/>
            </a:pPr>
            <a:r>
              <a:rPr lang="es-CO" dirty="0"/>
              <a:t>Concusión</a:t>
            </a:r>
          </a:p>
          <a:p>
            <a:pPr marL="182880" indent="-182880" eaLnBrk="1" fontAlgn="auto" hangingPunct="1">
              <a:defRPr/>
            </a:pPr>
            <a:r>
              <a:rPr lang="es-CO" dirty="0"/>
              <a:t>Violación del régimen legal o constitucional de inhabilidades e incompatibilidades.</a:t>
            </a:r>
          </a:p>
          <a:p>
            <a:pPr marL="182880" indent="-182880" eaLnBrk="1" fontAlgn="auto" hangingPunct="1">
              <a:defRPr/>
            </a:pPr>
            <a:r>
              <a:rPr lang="es-MX" dirty="0"/>
              <a:t>Interés indebido en la celebración de contratos.</a:t>
            </a:r>
          </a:p>
          <a:p>
            <a:pPr marL="182880" indent="-182880" eaLnBrk="1" fontAlgn="auto" hangingPunct="1">
              <a:defRPr/>
            </a:pPr>
            <a:r>
              <a:rPr lang="es-MX" dirty="0"/>
              <a:t>Contrato sin cumplimiento de requisitos legales.</a:t>
            </a:r>
            <a:endParaRPr lang="es-CO" dirty="0"/>
          </a:p>
          <a:p>
            <a:pPr marL="182880" indent="-182880" eaLnBrk="1" fontAlgn="auto" hangingPunct="1">
              <a:defRPr/>
            </a:pPr>
            <a:endParaRPr lang="es-CO"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3CFF435-2E54-17AE-EC01-9D5303D74250}"/>
              </a:ext>
            </a:extLst>
          </p:cNvPr>
          <p:cNvSpPr>
            <a:spLocks noGrp="1"/>
          </p:cNvSpPr>
          <p:nvPr>
            <p:ph type="title"/>
          </p:nvPr>
        </p:nvSpPr>
        <p:spPr/>
        <p:txBody>
          <a:bodyPr/>
          <a:lstStyle/>
          <a:p>
            <a:pPr algn="ctr" eaLnBrk="1" fontAlgn="auto" hangingPunct="1">
              <a:spcAft>
                <a:spcPts val="0"/>
              </a:spcAft>
              <a:defRPr/>
            </a:pPr>
            <a:r>
              <a:rPr lang="es-MX" dirty="0"/>
              <a:t>Delitos contra la administración</a:t>
            </a:r>
            <a:br>
              <a:rPr lang="es-MX" dirty="0"/>
            </a:br>
            <a:r>
              <a:rPr lang="es-MX" dirty="0"/>
              <a:t>pública (42)</a:t>
            </a:r>
            <a:endParaRPr lang="es-CO" dirty="0"/>
          </a:p>
        </p:txBody>
      </p:sp>
      <p:sp>
        <p:nvSpPr>
          <p:cNvPr id="3" name="Marcador de contenido 2">
            <a:extLst>
              <a:ext uri="{FF2B5EF4-FFF2-40B4-BE49-F238E27FC236}">
                <a16:creationId xmlns:a16="http://schemas.microsoft.com/office/drawing/2014/main" id="{03AF2813-A419-9EA4-83A4-5B1DF1C0F195}"/>
              </a:ext>
            </a:extLst>
          </p:cNvPr>
          <p:cNvSpPr>
            <a:spLocks noGrp="1"/>
          </p:cNvSpPr>
          <p:nvPr>
            <p:ph sz="half" idx="1"/>
          </p:nvPr>
        </p:nvSpPr>
        <p:spPr>
          <a:xfrm>
            <a:off x="1204913" y="2011363"/>
            <a:ext cx="4754562" cy="4206875"/>
          </a:xfrm>
        </p:spPr>
        <p:txBody>
          <a:bodyPr rtlCol="0">
            <a:normAutofit fontScale="85000" lnSpcReduction="20000"/>
          </a:bodyPr>
          <a:lstStyle/>
          <a:p>
            <a:pPr marL="182880" indent="-182880" eaLnBrk="1" fontAlgn="auto" hangingPunct="1">
              <a:defRPr/>
            </a:pPr>
            <a:r>
              <a:rPr lang="es-MX" dirty="0"/>
              <a:t>Acuerdos restrictivos de la competencia.</a:t>
            </a:r>
          </a:p>
          <a:p>
            <a:pPr marL="182880" indent="-182880" eaLnBrk="1" fontAlgn="auto" hangingPunct="1">
              <a:defRPr/>
            </a:pPr>
            <a:r>
              <a:rPr lang="es-CO" dirty="0"/>
              <a:t>Tráfico de influencias de servidor público.</a:t>
            </a:r>
          </a:p>
          <a:p>
            <a:pPr marL="182880" indent="-182880" eaLnBrk="1" fontAlgn="auto" hangingPunct="1">
              <a:defRPr/>
            </a:pPr>
            <a:r>
              <a:rPr lang="es-CO" dirty="0"/>
              <a:t>Trafico de influencias de particulares.</a:t>
            </a:r>
          </a:p>
          <a:p>
            <a:pPr marL="182880" indent="-182880" eaLnBrk="1" fontAlgn="auto" hangingPunct="1">
              <a:defRPr/>
            </a:pPr>
            <a:r>
              <a:rPr lang="es-CO" dirty="0"/>
              <a:t>Enriquecimiento ilícito.</a:t>
            </a:r>
          </a:p>
          <a:p>
            <a:pPr marL="182880" indent="-182880" eaLnBrk="1" fontAlgn="auto" hangingPunct="1">
              <a:defRPr/>
            </a:pPr>
            <a:r>
              <a:rPr lang="es-CO" dirty="0"/>
              <a:t>Prevaricato por acción y omisión. </a:t>
            </a:r>
          </a:p>
          <a:p>
            <a:pPr marL="182880" indent="-182880" eaLnBrk="1" fontAlgn="auto" hangingPunct="1">
              <a:defRPr/>
            </a:pPr>
            <a:r>
              <a:rPr lang="es-CO" dirty="0"/>
              <a:t>Abuso de autoridad por acto arbitrario e injusto.</a:t>
            </a:r>
          </a:p>
          <a:p>
            <a:pPr marL="182880" indent="-182880" eaLnBrk="1" fontAlgn="auto" hangingPunct="1">
              <a:defRPr/>
            </a:pPr>
            <a:r>
              <a:rPr lang="es-MX" dirty="0"/>
              <a:t>Abuso de autoridad por omisión de denuncia.</a:t>
            </a:r>
          </a:p>
          <a:p>
            <a:pPr marL="182880" indent="-182880" eaLnBrk="1" fontAlgn="auto" hangingPunct="1">
              <a:defRPr/>
            </a:pPr>
            <a:r>
              <a:rPr lang="es-CO" dirty="0"/>
              <a:t>Revelación de secreto.</a:t>
            </a:r>
          </a:p>
          <a:p>
            <a:pPr marL="182880" indent="-182880" eaLnBrk="1" fontAlgn="auto" hangingPunct="1">
              <a:defRPr/>
            </a:pPr>
            <a:r>
              <a:rPr lang="es-CO" dirty="0"/>
              <a:t>Revelación de secreto culposa.</a:t>
            </a:r>
          </a:p>
          <a:p>
            <a:pPr marL="182880" indent="-182880" eaLnBrk="1" fontAlgn="auto" hangingPunct="1">
              <a:defRPr/>
            </a:pPr>
            <a:r>
              <a:rPr lang="es-MX" dirty="0"/>
              <a:t>Empleo ilegal de la fuerza pública.</a:t>
            </a:r>
            <a:endParaRPr lang="es-CO" dirty="0"/>
          </a:p>
        </p:txBody>
      </p:sp>
      <p:sp>
        <p:nvSpPr>
          <p:cNvPr id="4" name="Marcador de contenido 3">
            <a:extLst>
              <a:ext uri="{FF2B5EF4-FFF2-40B4-BE49-F238E27FC236}">
                <a16:creationId xmlns:a16="http://schemas.microsoft.com/office/drawing/2014/main" id="{59B9B096-8F63-9BC4-4483-A7CB0BEE39F4}"/>
              </a:ext>
            </a:extLst>
          </p:cNvPr>
          <p:cNvSpPr>
            <a:spLocks noGrp="1"/>
          </p:cNvSpPr>
          <p:nvPr>
            <p:ph sz="half" idx="2"/>
          </p:nvPr>
        </p:nvSpPr>
        <p:spPr>
          <a:xfrm>
            <a:off x="6230938" y="2011363"/>
            <a:ext cx="4754562" cy="4206875"/>
          </a:xfrm>
        </p:spPr>
        <p:txBody>
          <a:bodyPr rtlCol="0">
            <a:normAutofit fontScale="85000" lnSpcReduction="20000"/>
          </a:bodyPr>
          <a:lstStyle/>
          <a:p>
            <a:pPr marL="182880" indent="-182880" eaLnBrk="1" fontAlgn="auto" hangingPunct="1">
              <a:defRPr/>
            </a:pPr>
            <a:r>
              <a:rPr lang="es-CO" dirty="0"/>
              <a:t>Omisión de apoyo.</a:t>
            </a:r>
          </a:p>
          <a:p>
            <a:pPr marL="182880" indent="-182880" eaLnBrk="1" fontAlgn="auto" hangingPunct="1">
              <a:defRPr/>
            </a:pPr>
            <a:r>
              <a:rPr lang="es-CO" dirty="0"/>
              <a:t>Usurpación de funciones públicas.</a:t>
            </a:r>
          </a:p>
          <a:p>
            <a:pPr marL="182880" indent="-182880" eaLnBrk="1" fontAlgn="auto" hangingPunct="1">
              <a:defRPr/>
            </a:pPr>
            <a:r>
              <a:rPr lang="es-CO" dirty="0"/>
              <a:t>Simulación de investidura o cargo.</a:t>
            </a:r>
          </a:p>
          <a:p>
            <a:pPr marL="182880" indent="-182880" eaLnBrk="1" fontAlgn="auto" hangingPunct="1">
              <a:defRPr/>
            </a:pPr>
            <a:r>
              <a:rPr lang="es-MX" dirty="0"/>
              <a:t>Circunstancia de agravación punitiva (Usurpación y abuso de funciones públicas con fines terroristas).</a:t>
            </a:r>
          </a:p>
          <a:p>
            <a:pPr marL="182880" indent="-182880" eaLnBrk="1" fontAlgn="auto" hangingPunct="1">
              <a:defRPr/>
            </a:pPr>
            <a:r>
              <a:rPr lang="es-CO" dirty="0"/>
              <a:t>Abuso de función pública.</a:t>
            </a:r>
          </a:p>
          <a:p>
            <a:pPr marL="182880" indent="-182880" eaLnBrk="1" fontAlgn="auto" hangingPunct="1">
              <a:defRPr/>
            </a:pPr>
            <a:r>
              <a:rPr lang="es-CO" dirty="0"/>
              <a:t>Violencia contra servidor público.</a:t>
            </a:r>
          </a:p>
          <a:p>
            <a:pPr marL="182880" indent="-182880" eaLnBrk="1" fontAlgn="auto" hangingPunct="1">
              <a:defRPr/>
            </a:pPr>
            <a:r>
              <a:rPr lang="es-CO" dirty="0"/>
              <a:t>Perturbación de actos oficiales.</a:t>
            </a:r>
          </a:p>
          <a:p>
            <a:pPr marL="182880" indent="-182880" eaLnBrk="1" fontAlgn="auto" hangingPunct="1">
              <a:defRPr/>
            </a:pPr>
            <a:r>
              <a:rPr lang="es-MX" dirty="0"/>
              <a:t>Utilización indebida de información obtenida en el ejercicio de función pública.</a:t>
            </a:r>
          </a:p>
          <a:p>
            <a:pPr marL="182880" indent="-182880" eaLnBrk="1" fontAlgn="auto" hangingPunct="1">
              <a:defRPr/>
            </a:pPr>
            <a:r>
              <a:rPr lang="es-MX" dirty="0"/>
              <a:t>Utilización indebida de influencias derivadas del ejercicio de función pública.</a:t>
            </a:r>
            <a:endParaRPr lang="es-CO"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6AC61C9-954B-201D-D22A-A621CDA70193}"/>
              </a:ext>
            </a:extLst>
          </p:cNvPr>
          <p:cNvSpPr>
            <a:spLocks noGrp="1"/>
          </p:cNvSpPr>
          <p:nvPr>
            <p:ph type="title"/>
          </p:nvPr>
        </p:nvSpPr>
        <p:spPr/>
        <p:txBody>
          <a:bodyPr/>
          <a:lstStyle/>
          <a:p>
            <a:pPr algn="ctr" eaLnBrk="1" fontAlgn="auto" hangingPunct="1">
              <a:spcAft>
                <a:spcPts val="0"/>
              </a:spcAft>
              <a:defRPr/>
            </a:pPr>
            <a:r>
              <a:rPr lang="es-MX" dirty="0"/>
              <a:t>Delitos contra la administración</a:t>
            </a:r>
            <a:br>
              <a:rPr lang="es-MX" dirty="0"/>
            </a:br>
            <a:r>
              <a:rPr lang="es-MX" dirty="0"/>
              <a:t>pública (42)</a:t>
            </a:r>
            <a:endParaRPr lang="es-CO" dirty="0"/>
          </a:p>
        </p:txBody>
      </p:sp>
      <p:sp>
        <p:nvSpPr>
          <p:cNvPr id="24579" name="Marcador de contenido 2">
            <a:extLst>
              <a:ext uri="{FF2B5EF4-FFF2-40B4-BE49-F238E27FC236}">
                <a16:creationId xmlns:a16="http://schemas.microsoft.com/office/drawing/2014/main" id="{3635F523-5F36-1DD2-4B2A-D93B57B3120D}"/>
              </a:ext>
            </a:extLst>
          </p:cNvPr>
          <p:cNvSpPr>
            <a:spLocks noGrp="1"/>
          </p:cNvSpPr>
          <p:nvPr>
            <p:ph sz="half" idx="1"/>
          </p:nvPr>
        </p:nvSpPr>
        <p:spPr>
          <a:xfrm>
            <a:off x="1204913" y="2011363"/>
            <a:ext cx="4754562" cy="4206875"/>
          </a:xfrm>
        </p:spPr>
        <p:txBody>
          <a:bodyPr/>
          <a:lstStyle/>
          <a:p>
            <a:pPr eaLnBrk="1" hangingPunct="1"/>
            <a:r>
              <a:rPr lang="es-MX" altLang="es-CO"/>
              <a:t>Utilización indebida de influencias derivadas del ejercicio de función pública.</a:t>
            </a:r>
          </a:p>
          <a:p>
            <a:pPr eaLnBrk="1" hangingPunct="1"/>
            <a:r>
              <a:rPr lang="es-CO" altLang="es-CO"/>
              <a:t>Soborno transnacional.</a:t>
            </a:r>
          </a:p>
          <a:p>
            <a:pPr eaLnBrk="1" hangingPunct="1"/>
            <a:r>
              <a:rPr lang="es-MX" altLang="es-CO"/>
              <a:t>Asociación para la comisión de un delito contra la administración pública.</a:t>
            </a:r>
          </a:p>
          <a:p>
            <a:pPr eaLnBrk="1" hangingPunct="1"/>
            <a:r>
              <a:rPr lang="es-MX" altLang="es-CO"/>
              <a:t>Omisión de activos o inclusión de pasivos inexistentes.</a:t>
            </a:r>
          </a:p>
          <a:p>
            <a:pPr eaLnBrk="1" hangingPunct="1"/>
            <a:r>
              <a:rPr lang="es-CO" altLang="es-CO"/>
              <a:t>Defraudación o evasión tributaria.</a:t>
            </a:r>
          </a:p>
        </p:txBody>
      </p:sp>
      <p:sp>
        <p:nvSpPr>
          <p:cNvPr id="24580" name="Marcador de contenido 3">
            <a:extLst>
              <a:ext uri="{FF2B5EF4-FFF2-40B4-BE49-F238E27FC236}">
                <a16:creationId xmlns:a16="http://schemas.microsoft.com/office/drawing/2014/main" id="{CE488596-0CFE-E145-0712-7AE6CDA45DC5}"/>
              </a:ext>
            </a:extLst>
          </p:cNvPr>
          <p:cNvSpPr>
            <a:spLocks noGrp="1"/>
          </p:cNvSpPr>
          <p:nvPr>
            <p:ph sz="half" idx="2"/>
          </p:nvPr>
        </p:nvSpPr>
        <p:spPr>
          <a:xfrm>
            <a:off x="6230938" y="2011363"/>
            <a:ext cx="4754562" cy="4206875"/>
          </a:xfrm>
        </p:spPr>
        <p:txBody>
          <a:bodyPr/>
          <a:lstStyle/>
          <a:p>
            <a:pPr eaLnBrk="1" hangingPunct="1"/>
            <a:r>
              <a:rPr lang="es-CO" altLang="es-CO"/>
              <a:t>Omi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5ACA426-62A6-31F4-D19B-B4E4D4D9DEEB}"/>
              </a:ext>
            </a:extLst>
          </p:cNvPr>
          <p:cNvSpPr>
            <a:spLocks noGrp="1"/>
          </p:cNvSpPr>
          <p:nvPr>
            <p:ph type="title"/>
          </p:nvPr>
        </p:nvSpPr>
        <p:spPr/>
        <p:txBody>
          <a:bodyPr/>
          <a:lstStyle/>
          <a:p>
            <a:pPr algn="ctr" eaLnBrk="1" fontAlgn="auto" hangingPunct="1">
              <a:spcAft>
                <a:spcPts val="0"/>
              </a:spcAft>
              <a:defRPr/>
            </a:pPr>
            <a:r>
              <a:rPr lang="es-CO" dirty="0"/>
              <a:t>Conducta punible de Lavado de activos “LA”</a:t>
            </a:r>
          </a:p>
        </p:txBody>
      </p:sp>
      <p:sp>
        <p:nvSpPr>
          <p:cNvPr id="7171" name="Marcador de contenido 2">
            <a:extLst>
              <a:ext uri="{FF2B5EF4-FFF2-40B4-BE49-F238E27FC236}">
                <a16:creationId xmlns:a16="http://schemas.microsoft.com/office/drawing/2014/main" id="{E5A524E3-35A8-C299-CA17-0C90E0454B78}"/>
              </a:ext>
            </a:extLst>
          </p:cNvPr>
          <p:cNvSpPr>
            <a:spLocks noGrp="1"/>
          </p:cNvSpPr>
          <p:nvPr>
            <p:ph idx="1"/>
          </p:nvPr>
        </p:nvSpPr>
        <p:spPr/>
        <p:txBody>
          <a:bodyPr/>
          <a:lstStyle/>
          <a:p>
            <a:pPr algn="just" eaLnBrk="1" hangingPunct="1"/>
            <a:r>
              <a:rPr lang="es-MX" altLang="es-CO" i="1"/>
              <a:t>“consiste en la operación realizada por el sujeto agente para ocultar dineros de origen ilegal en moneda nacional o extranjera y su posterior vinculación a la economía, haciéndolos aparecer como legítimos.” </a:t>
            </a:r>
            <a:r>
              <a:rPr lang="es-CO" altLang="es-CO"/>
              <a:t>Corte Suprema de Justicia – Sala de Casación penal, sentencia del 5 de octubre de 2006 M.P, Mauro Solarte Portilla.</a:t>
            </a:r>
          </a:p>
          <a:p>
            <a:pPr algn="just" eaLnBrk="1" hangingPunct="1"/>
            <a:endParaRPr lang="es-CO" altLang="es-CO"/>
          </a:p>
          <a:p>
            <a:pPr algn="just" eaLnBrk="1" hangingPunct="1"/>
            <a:r>
              <a:rPr lang="pt-BR" altLang="es-CO"/>
              <a:t>Los verbos recortes del LA son: -adquirir, resguardar, invertir, transportar, transformar, custodiar, administrar-</a:t>
            </a:r>
          </a:p>
          <a:p>
            <a:pPr algn="just" eaLnBrk="1" hangingPunct="1"/>
            <a:endParaRPr lang="pt-BR" altLang="es-CO"/>
          </a:p>
          <a:p>
            <a:pPr algn="just" eaLnBrk="1" hangingPunct="1"/>
            <a:r>
              <a:rPr lang="es-MX" altLang="es-CO"/>
              <a:t>Basta que el sujeto activo del activo no demuestre el origen lícito de los recursos. </a:t>
            </a:r>
            <a:endParaRPr lang="es-CO" altLang="es-CO"/>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1221DB7-72BD-856C-CF5C-D6AF09D34DDC}"/>
              </a:ext>
            </a:extLst>
          </p:cNvPr>
          <p:cNvSpPr>
            <a:spLocks noGrp="1"/>
          </p:cNvSpPr>
          <p:nvPr>
            <p:ph type="title"/>
          </p:nvPr>
        </p:nvSpPr>
        <p:spPr/>
        <p:txBody>
          <a:bodyPr/>
          <a:lstStyle/>
          <a:p>
            <a:pPr algn="ctr" eaLnBrk="1" fontAlgn="auto" hangingPunct="1">
              <a:spcAft>
                <a:spcPts val="0"/>
              </a:spcAft>
              <a:defRPr/>
            </a:pPr>
            <a:r>
              <a:rPr lang="es-MX" dirty="0"/>
              <a:t>Tráfico de niños, niñas y</a:t>
            </a:r>
            <a:br>
              <a:rPr lang="es-MX" dirty="0"/>
            </a:br>
            <a:r>
              <a:rPr lang="es-MX" dirty="0"/>
              <a:t>adolescentes</a:t>
            </a:r>
            <a:endParaRPr lang="es-CO" dirty="0"/>
          </a:p>
        </p:txBody>
      </p:sp>
      <p:sp>
        <p:nvSpPr>
          <p:cNvPr id="25603" name="Marcador de contenido 2">
            <a:extLst>
              <a:ext uri="{FF2B5EF4-FFF2-40B4-BE49-F238E27FC236}">
                <a16:creationId xmlns:a16="http://schemas.microsoft.com/office/drawing/2014/main" id="{5C093E72-B99E-D5D4-9500-E9D8EA4C71CA}"/>
              </a:ext>
            </a:extLst>
          </p:cNvPr>
          <p:cNvSpPr>
            <a:spLocks noGrp="1"/>
          </p:cNvSpPr>
          <p:nvPr>
            <p:ph idx="1"/>
          </p:nvPr>
        </p:nvSpPr>
        <p:spPr/>
        <p:txBody>
          <a:bodyPr/>
          <a:lstStyle/>
          <a:p>
            <a:pPr eaLnBrk="1" hangingPunct="1"/>
            <a:r>
              <a:rPr lang="es-MX" altLang="es-CO"/>
              <a:t>El que intervenga en cualquier acto o transacción en virtud de la cual u niño, niña o adolescente sea vendido, entregado o traficado por precio en efectivo o cualquier otra retribución a una persona o grupo de personas.</a:t>
            </a:r>
          </a:p>
          <a:p>
            <a:pPr eaLnBrk="1" hangingPunct="1"/>
            <a:endParaRPr lang="es-MX" altLang="es-CO"/>
          </a:p>
          <a:p>
            <a:pPr eaLnBrk="1" hangingPunct="1"/>
            <a:endParaRPr lang="es-CO" altLang="es-CO"/>
          </a:p>
        </p:txBody>
      </p:sp>
      <p:pic>
        <p:nvPicPr>
          <p:cNvPr id="25604" name="Imagen 2">
            <a:extLst>
              <a:ext uri="{FF2B5EF4-FFF2-40B4-BE49-F238E27FC236}">
                <a16:creationId xmlns:a16="http://schemas.microsoft.com/office/drawing/2014/main" id="{5055ED14-14D0-4AE3-061A-CFDB038FFEDF}"/>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459163" y="3600450"/>
            <a:ext cx="3871912" cy="221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6533BF6-EEDC-3EA7-8473-96BDAA4146A4}"/>
              </a:ext>
            </a:extLst>
          </p:cNvPr>
          <p:cNvSpPr>
            <a:spLocks noGrp="1"/>
          </p:cNvSpPr>
          <p:nvPr>
            <p:ph type="title"/>
          </p:nvPr>
        </p:nvSpPr>
        <p:spPr/>
        <p:txBody>
          <a:bodyPr/>
          <a:lstStyle/>
          <a:p>
            <a:pPr algn="ctr" eaLnBrk="1" fontAlgn="auto" hangingPunct="1">
              <a:spcAft>
                <a:spcPts val="0"/>
              </a:spcAft>
              <a:defRPr/>
            </a:pPr>
            <a:r>
              <a:rPr lang="es-CO" dirty="0"/>
              <a:t>Contrabando</a:t>
            </a:r>
          </a:p>
        </p:txBody>
      </p:sp>
      <p:sp>
        <p:nvSpPr>
          <p:cNvPr id="26627" name="Marcador de contenido 2">
            <a:extLst>
              <a:ext uri="{FF2B5EF4-FFF2-40B4-BE49-F238E27FC236}">
                <a16:creationId xmlns:a16="http://schemas.microsoft.com/office/drawing/2014/main" id="{5FD02C4D-1F10-A722-3CE2-1826E259F6E2}"/>
              </a:ext>
            </a:extLst>
          </p:cNvPr>
          <p:cNvSpPr>
            <a:spLocks noGrp="1"/>
          </p:cNvSpPr>
          <p:nvPr>
            <p:ph idx="1"/>
          </p:nvPr>
        </p:nvSpPr>
        <p:spPr/>
        <p:txBody>
          <a:bodyPr/>
          <a:lstStyle/>
          <a:p>
            <a:pPr eaLnBrk="1" hangingPunct="1"/>
            <a:r>
              <a:rPr lang="es-MX" altLang="es-CO"/>
              <a:t>"El que introduzca o extraiga mercancías en cuantía superior a cincuenta (50) salarios mínimos legales mensuales, al o desde el territorio colombiano por lugares no habilitados de acuerdo con la normativa aduanera vigente.</a:t>
            </a:r>
            <a:endParaRPr lang="es-CO" altLang="es-CO"/>
          </a:p>
        </p:txBody>
      </p:sp>
      <p:pic>
        <p:nvPicPr>
          <p:cNvPr id="26628" name="Picture 7" descr="El contrabando de textiles desde China está amenazando el futuro de la  economía nacional | Más Colombia">
            <a:extLst>
              <a:ext uri="{FF2B5EF4-FFF2-40B4-BE49-F238E27FC236}">
                <a16:creationId xmlns:a16="http://schemas.microsoft.com/office/drawing/2014/main" id="{750B49A2-40F2-2A65-45D3-CD56F1DED93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90913" y="3629025"/>
            <a:ext cx="3713162" cy="247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87CB48B-0E87-5B61-CC0E-973E54749A2F}"/>
              </a:ext>
            </a:extLst>
          </p:cNvPr>
          <p:cNvSpPr>
            <a:spLocks noGrp="1"/>
          </p:cNvSpPr>
          <p:nvPr>
            <p:ph type="title"/>
          </p:nvPr>
        </p:nvSpPr>
        <p:spPr/>
        <p:txBody>
          <a:bodyPr/>
          <a:lstStyle/>
          <a:p>
            <a:pPr eaLnBrk="1" fontAlgn="auto" hangingPunct="1">
              <a:spcAft>
                <a:spcPts val="0"/>
              </a:spcAft>
              <a:defRPr/>
            </a:pPr>
            <a:r>
              <a:rPr lang="es-CO" dirty="0"/>
              <a:t>Fraude aduanero</a:t>
            </a:r>
          </a:p>
        </p:txBody>
      </p:sp>
      <p:sp>
        <p:nvSpPr>
          <p:cNvPr id="27651" name="Marcador de contenido 2">
            <a:extLst>
              <a:ext uri="{FF2B5EF4-FFF2-40B4-BE49-F238E27FC236}">
                <a16:creationId xmlns:a16="http://schemas.microsoft.com/office/drawing/2014/main" id="{B4A34751-83C1-A598-012E-8B017EFB1C8A}"/>
              </a:ext>
            </a:extLst>
          </p:cNvPr>
          <p:cNvSpPr>
            <a:spLocks noGrp="1"/>
          </p:cNvSpPr>
          <p:nvPr>
            <p:ph idx="1"/>
          </p:nvPr>
        </p:nvSpPr>
        <p:spPr/>
        <p:txBody>
          <a:bodyPr/>
          <a:lstStyle/>
          <a:p>
            <a:pPr eaLnBrk="1" hangingPunct="1"/>
            <a:r>
              <a:rPr lang="es-MX" altLang="es-CO"/>
              <a:t>El que por cualquier medio suministre información falsa, la manipule u oculte cuando le sea requerida por la autoridad aduanera o cuando esté obligado a entregarla por mandato legal, con la finalidad de evadir total o parcialmente el pago de tributos, derechos o gravámenes aduaneros a los que esté obligado en Colombia, en cuantía superior a veinte (20) salarios mínimos legales mensuales vigentes del valor real.</a:t>
            </a:r>
          </a:p>
          <a:p>
            <a:pPr eaLnBrk="1" hangingPunct="1"/>
            <a:endParaRPr lang="es-MX" altLang="es-CO"/>
          </a:p>
          <a:p>
            <a:pPr eaLnBrk="1" hangingPunct="1"/>
            <a:endParaRPr lang="es-CO" altLang="es-CO"/>
          </a:p>
        </p:txBody>
      </p:sp>
      <p:pic>
        <p:nvPicPr>
          <p:cNvPr id="27652" name="Imagen 2">
            <a:extLst>
              <a:ext uri="{FF2B5EF4-FFF2-40B4-BE49-F238E27FC236}">
                <a16:creationId xmlns:a16="http://schemas.microsoft.com/office/drawing/2014/main" id="{708C5E65-2489-5221-3DDD-A45CE174AFFD}"/>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778250" y="4106863"/>
            <a:ext cx="3098800" cy="173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13D6002-680F-F793-DD7D-55BA7EC3CC59}"/>
              </a:ext>
            </a:extLst>
          </p:cNvPr>
          <p:cNvSpPr>
            <a:spLocks noGrp="1"/>
          </p:cNvSpPr>
          <p:nvPr>
            <p:ph type="title"/>
          </p:nvPr>
        </p:nvSpPr>
        <p:spPr/>
        <p:txBody>
          <a:bodyPr/>
          <a:lstStyle/>
          <a:p>
            <a:pPr algn="ctr" eaLnBrk="1" fontAlgn="auto" hangingPunct="1">
              <a:spcAft>
                <a:spcPts val="0"/>
              </a:spcAft>
              <a:defRPr/>
            </a:pPr>
            <a:r>
              <a:rPr lang="es-MX" dirty="0"/>
              <a:t>Favorecimiento o facilitación del contrabando</a:t>
            </a:r>
            <a:endParaRPr lang="es-CO" dirty="0"/>
          </a:p>
        </p:txBody>
      </p:sp>
      <p:sp>
        <p:nvSpPr>
          <p:cNvPr id="28675" name="Marcador de contenido 2">
            <a:extLst>
              <a:ext uri="{FF2B5EF4-FFF2-40B4-BE49-F238E27FC236}">
                <a16:creationId xmlns:a16="http://schemas.microsoft.com/office/drawing/2014/main" id="{C3D67CFC-1DE1-7DC0-B7C9-EA79E6BD0608}"/>
              </a:ext>
            </a:extLst>
          </p:cNvPr>
          <p:cNvSpPr>
            <a:spLocks noGrp="1"/>
          </p:cNvSpPr>
          <p:nvPr>
            <p:ph idx="1"/>
          </p:nvPr>
        </p:nvSpPr>
        <p:spPr/>
        <p:txBody>
          <a:bodyPr/>
          <a:lstStyle/>
          <a:p>
            <a:pPr eaLnBrk="1" hangingPunct="1"/>
            <a:r>
              <a:rPr lang="es-MX" altLang="es-CO"/>
              <a:t>"El que posea, tenga, transporte, embarque, desembarque, almacene, oculte, distribuya, enajene mercancías que hayan sido introducidas al país ilegalmente, o que se hayan ocultado, disimulado o sustraído de la intervención y control aduanero o que se hayan ingresado a zona primaria sin el cumplimiento de las formalidades exigidas en la regulación aduanera, cuyo valor supere los cincuenta (50) salarios mínimos legales mensuales vigentes, sin superar los doscientos (200) salarios mínimos legales mensuales vigentes</a:t>
            </a:r>
            <a:endParaRPr lang="es-CO" altLang="es-CO"/>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9A38CE3-3CE8-45CF-0577-E433A2A84FBA}"/>
              </a:ext>
            </a:extLst>
          </p:cNvPr>
          <p:cNvSpPr>
            <a:spLocks noGrp="1"/>
          </p:cNvSpPr>
          <p:nvPr>
            <p:ph type="title"/>
          </p:nvPr>
        </p:nvSpPr>
        <p:spPr/>
        <p:txBody>
          <a:bodyPr/>
          <a:lstStyle/>
          <a:p>
            <a:pPr algn="ctr" eaLnBrk="1" fontAlgn="auto" hangingPunct="1">
              <a:spcAft>
                <a:spcPts val="0"/>
              </a:spcAft>
              <a:defRPr/>
            </a:pPr>
            <a:r>
              <a:rPr lang="es-MX" dirty="0"/>
              <a:t>Contrabando de hidrocarburos</a:t>
            </a:r>
            <a:br>
              <a:rPr lang="es-MX" dirty="0"/>
            </a:br>
            <a:r>
              <a:rPr lang="es-MX" dirty="0"/>
              <a:t>y sus derivados</a:t>
            </a:r>
            <a:endParaRPr lang="es-CO" dirty="0"/>
          </a:p>
        </p:txBody>
      </p:sp>
      <p:sp>
        <p:nvSpPr>
          <p:cNvPr id="29699" name="Marcador de contenido 2">
            <a:extLst>
              <a:ext uri="{FF2B5EF4-FFF2-40B4-BE49-F238E27FC236}">
                <a16:creationId xmlns:a16="http://schemas.microsoft.com/office/drawing/2014/main" id="{458134AD-6EBA-276A-C8DD-EF8D4F4D4FF1}"/>
              </a:ext>
            </a:extLst>
          </p:cNvPr>
          <p:cNvSpPr>
            <a:spLocks noGrp="1"/>
          </p:cNvSpPr>
          <p:nvPr>
            <p:ph idx="1"/>
          </p:nvPr>
        </p:nvSpPr>
        <p:spPr/>
        <p:txBody>
          <a:bodyPr/>
          <a:lstStyle/>
          <a:p>
            <a:pPr eaLnBrk="1" hangingPunct="1"/>
            <a:r>
              <a:rPr lang="es-MX" altLang="es-CO"/>
              <a:t>El que en cantidad superior a veinte (20) galones e inferior a cincuenta (50) introduzca hidrocarburos o sus derivados al territorio colombiano, o los extraiga desde él, por lugares no habilitados de acuerdo con la normativa aduanera Vigente.</a:t>
            </a:r>
          </a:p>
          <a:p>
            <a:pPr eaLnBrk="1" hangingPunct="1"/>
            <a:endParaRPr lang="es-MX" altLang="es-CO"/>
          </a:p>
          <a:p>
            <a:pPr eaLnBrk="1" hangingPunct="1"/>
            <a:r>
              <a:rPr lang="es-MX" altLang="es-CO"/>
              <a:t>El que posea, tenga, transporte, embarque, desembarque, almacene, oculte, distribuya, enajene hidrocarburos o sus derivados que hayan ingresado al país ilegalmente, o que se hayan descargado en lugar de arribo sin cumplimiento de la normativa aduanera vigente, o que se hayan ocultado, disimulado o sustraído de la intervención y control aduanero cuya cantidad sea superior a veinte (20) galones e inferior a cincuenta (50),</a:t>
            </a:r>
            <a:endParaRPr lang="es-CO" altLang="es-CO"/>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000D678-7E43-3E72-C585-89479CD47E66}"/>
              </a:ext>
            </a:extLst>
          </p:cNvPr>
          <p:cNvSpPr>
            <a:spLocks noGrp="1"/>
          </p:cNvSpPr>
          <p:nvPr>
            <p:ph type="title"/>
          </p:nvPr>
        </p:nvSpPr>
        <p:spPr/>
        <p:txBody>
          <a:bodyPr/>
          <a:lstStyle/>
          <a:p>
            <a:pPr algn="ctr" eaLnBrk="1" fontAlgn="auto" hangingPunct="1">
              <a:spcAft>
                <a:spcPts val="0"/>
              </a:spcAft>
              <a:defRPr/>
            </a:pPr>
            <a:r>
              <a:rPr lang="es-CO" dirty="0"/>
              <a:t>Tipologías de APNFD</a:t>
            </a:r>
          </a:p>
        </p:txBody>
      </p:sp>
      <p:sp>
        <p:nvSpPr>
          <p:cNvPr id="30723" name="Marcador de contenido 2">
            <a:extLst>
              <a:ext uri="{FF2B5EF4-FFF2-40B4-BE49-F238E27FC236}">
                <a16:creationId xmlns:a16="http://schemas.microsoft.com/office/drawing/2014/main" id="{DE9203DE-0860-984A-0EE7-84156F3CB144}"/>
              </a:ext>
            </a:extLst>
          </p:cNvPr>
          <p:cNvSpPr>
            <a:spLocks noGrp="1"/>
          </p:cNvSpPr>
          <p:nvPr>
            <p:ph idx="1"/>
          </p:nvPr>
        </p:nvSpPr>
        <p:spPr/>
        <p:txBody>
          <a:bodyPr/>
          <a:lstStyle/>
          <a:p>
            <a:pPr algn="just" eaLnBrk="1" hangingPunct="1"/>
            <a:r>
              <a:rPr lang="es-MX" altLang="es-CO"/>
              <a:t>El Grupo de Acción Financiera Internacional (GAFI) define las tipologías como la “Clasificación y descripción de las técnicas utilizadas por las organizaciones criminales para dar apariencia de legalidad a los fondos de procedencia lícita o ilícita, y transferirlos de un lugar a otro o entre personas para financiar sus actividades criminales. Cuando una serie de esquemas de LA o financiamiento del terrorismo (FT) parecen estar construidos de manera similar, o usan los mismos métodos, pueden ser clasificados como una tipología” (UIAF, 2020).</a:t>
            </a:r>
          </a:p>
          <a:p>
            <a:pPr algn="just" eaLnBrk="1" hangingPunct="1"/>
            <a:r>
              <a:rPr lang="es-MX" altLang="es-CO"/>
              <a:t>Por esa razón, las tipologías se convierten en un instrumento primordial para la proyección de esquemas de prevención y la formulación de sistemas de administración de riesgos a partir de un Enfoque Basado en Riesgo, así como para la implementación de controles y procedimientos de Debida Diligencia del Cliente.</a:t>
            </a:r>
          </a:p>
          <a:p>
            <a:pPr eaLnBrk="1" hangingPunct="1"/>
            <a:endParaRPr lang="es-CO" altLang="es-CO"/>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7879F7D-31FA-7113-29DB-D0B6DD5BC238}"/>
              </a:ext>
            </a:extLst>
          </p:cNvPr>
          <p:cNvSpPr>
            <a:spLocks noGrp="1"/>
          </p:cNvSpPr>
          <p:nvPr>
            <p:ph type="title"/>
          </p:nvPr>
        </p:nvSpPr>
        <p:spPr/>
        <p:txBody>
          <a:bodyPr/>
          <a:lstStyle/>
          <a:p>
            <a:pPr algn="ctr" eaLnBrk="1" fontAlgn="auto" hangingPunct="1">
              <a:spcAft>
                <a:spcPts val="0"/>
              </a:spcAft>
              <a:defRPr/>
            </a:pPr>
            <a:r>
              <a:rPr lang="es-CO" dirty="0"/>
              <a:t>Tipologías de APNFD</a:t>
            </a:r>
          </a:p>
        </p:txBody>
      </p:sp>
      <p:sp>
        <p:nvSpPr>
          <p:cNvPr id="3" name="Marcador de contenido 2">
            <a:extLst>
              <a:ext uri="{FF2B5EF4-FFF2-40B4-BE49-F238E27FC236}">
                <a16:creationId xmlns:a16="http://schemas.microsoft.com/office/drawing/2014/main" id="{E26AC0A3-2A77-BCCF-CD6A-2DAF0B6316DB}"/>
              </a:ext>
            </a:extLst>
          </p:cNvPr>
          <p:cNvSpPr>
            <a:spLocks noGrp="1"/>
          </p:cNvSpPr>
          <p:nvPr>
            <p:ph idx="1"/>
          </p:nvPr>
        </p:nvSpPr>
        <p:spPr/>
        <p:txBody>
          <a:bodyPr rtlCol="0">
            <a:normAutofit fontScale="92500" lnSpcReduction="20000"/>
          </a:bodyPr>
          <a:lstStyle/>
          <a:p>
            <a:pPr marL="0" indent="0" algn="just">
              <a:spcBef>
                <a:spcPts val="1000"/>
              </a:spcBef>
              <a:spcAft>
                <a:spcPct val="0"/>
              </a:spcAft>
              <a:buClrTx/>
              <a:buSzPct val="100000"/>
              <a:buFont typeface="Wingdings" pitchFamily="2" charset="2"/>
              <a:buNone/>
              <a:defRPr/>
            </a:pPr>
            <a:r>
              <a:rPr lang="es-ES" altLang="es-CO" b="1" kern="0" dirty="0">
                <a:latin typeface="Calibri"/>
                <a:cs typeface="Calibri"/>
                <a:sym typeface="Calibri" panose="020F0502020204030204" pitchFamily="34" charset="0"/>
              </a:rPr>
              <a:t>La tipologías en APNFD se distinguen por tres variables: </a:t>
            </a:r>
          </a:p>
          <a:p>
            <a:pPr marL="457200" indent="-457200" algn="just">
              <a:spcBef>
                <a:spcPts val="1000"/>
              </a:spcBef>
              <a:spcAft>
                <a:spcPct val="0"/>
              </a:spcAft>
              <a:buClrTx/>
              <a:buSzPct val="100000"/>
              <a:buFont typeface="Arial" panose="020B0604020202020204" pitchFamily="34" charset="0"/>
              <a:buAutoNum type="arabicPeriod"/>
              <a:defRPr/>
            </a:pPr>
            <a:r>
              <a:rPr lang="es-ES" altLang="es-CO" b="1" kern="0" dirty="0">
                <a:latin typeface="Calibri"/>
                <a:cs typeface="Calibri"/>
                <a:sym typeface="Calibri" panose="020F0502020204030204" pitchFamily="34" charset="0"/>
              </a:rPr>
              <a:t>Caso de abuso: </a:t>
            </a:r>
            <a:r>
              <a:rPr lang="es-ES" altLang="es-CO" kern="0" dirty="0">
                <a:latin typeface="Calibri"/>
                <a:cs typeface="Calibri"/>
                <a:sym typeface="Calibri" panose="020F0502020204030204" pitchFamily="34" charset="0"/>
              </a:rPr>
              <a:t>se emplea a una de las actividades/profesiones con el fin de lavar fondos sin el conocimiento del profesional.</a:t>
            </a:r>
          </a:p>
          <a:p>
            <a:pPr marL="457200" indent="-457200" algn="just">
              <a:spcBef>
                <a:spcPts val="1000"/>
              </a:spcBef>
              <a:spcAft>
                <a:spcPct val="0"/>
              </a:spcAft>
              <a:buClrTx/>
              <a:buSzPct val="100000"/>
              <a:buFont typeface="Arial" panose="020B0604020202020204" pitchFamily="34" charset="0"/>
              <a:buAutoNum type="arabicPeriod"/>
              <a:defRPr/>
            </a:pPr>
            <a:r>
              <a:rPr lang="es-ES" altLang="es-CO" b="1" kern="0" dirty="0">
                <a:latin typeface="Calibri"/>
                <a:cs typeface="Calibri"/>
                <a:sym typeface="Calibri" panose="020F0502020204030204" pitchFamily="34" charset="0"/>
              </a:rPr>
              <a:t>Caso de Conclusión: </a:t>
            </a:r>
          </a:p>
          <a:p>
            <a:pPr marL="228600" indent="-228600" algn="just">
              <a:spcBef>
                <a:spcPts val="1000"/>
              </a:spcBef>
              <a:spcAft>
                <a:spcPct val="0"/>
              </a:spcAft>
              <a:buClrTx/>
              <a:buSzPct val="100000"/>
              <a:buFont typeface="Arial" panose="020B0604020202020204" pitchFamily="34" charset="0"/>
              <a:buChar char="•"/>
              <a:defRPr/>
            </a:pPr>
            <a:r>
              <a:rPr lang="es-ES" altLang="es-CO" b="1" kern="0" dirty="0">
                <a:latin typeface="Calibri"/>
                <a:cs typeface="Calibri"/>
                <a:sym typeface="Calibri" panose="020F0502020204030204" pitchFamily="34" charset="0"/>
              </a:rPr>
              <a:t>Intermediario corrompido: </a:t>
            </a:r>
            <a:r>
              <a:rPr lang="es-ES" altLang="es-CO" kern="0" dirty="0">
                <a:latin typeface="Calibri"/>
                <a:cs typeface="Calibri"/>
                <a:sym typeface="Calibri" panose="020F0502020204030204" pitchFamily="34" charset="0"/>
              </a:rPr>
              <a:t>El profesional presta sus servicios voluntariamente y conociendo el fin ilícito.</a:t>
            </a:r>
          </a:p>
          <a:p>
            <a:pPr marL="228600" indent="-228600" algn="just">
              <a:spcBef>
                <a:spcPts val="1000"/>
              </a:spcBef>
              <a:spcAft>
                <a:spcPct val="0"/>
              </a:spcAft>
              <a:buClrTx/>
              <a:buSzPct val="100000"/>
              <a:buFont typeface="Arial" panose="020B0604020202020204" pitchFamily="34" charset="0"/>
              <a:buChar char="•"/>
              <a:defRPr/>
            </a:pPr>
            <a:r>
              <a:rPr lang="es-ES" altLang="es-CO" b="1" kern="0" dirty="0" err="1">
                <a:latin typeface="Calibri"/>
                <a:cs typeface="Calibri"/>
                <a:sym typeface="Calibri" panose="020F0502020204030204" pitchFamily="34" charset="0"/>
              </a:rPr>
              <a:t>Autolavado</a:t>
            </a:r>
            <a:r>
              <a:rPr lang="es-ES" altLang="es-CO" b="1" kern="0" dirty="0">
                <a:latin typeface="Calibri"/>
                <a:cs typeface="Calibri"/>
                <a:sym typeface="Calibri" panose="020F0502020204030204" pitchFamily="34" charset="0"/>
              </a:rPr>
              <a:t>: </a:t>
            </a:r>
            <a:r>
              <a:rPr lang="es-ES" altLang="es-CO" kern="0" dirty="0">
                <a:latin typeface="Calibri"/>
                <a:cs typeface="Calibri"/>
                <a:sym typeface="Calibri" panose="020F0502020204030204" pitchFamily="34" charset="0"/>
              </a:rPr>
              <a:t>El profesional está involucrado en la actividad criminal en general (miembro de la organización ilícita etc.)</a:t>
            </a:r>
            <a:endParaRPr lang="es-ES" altLang="es-CO" b="1" kern="0" dirty="0">
              <a:latin typeface="Calibri"/>
              <a:cs typeface="Calibri"/>
              <a:sym typeface="Calibri" panose="020F0502020204030204" pitchFamily="34" charset="0"/>
            </a:endParaRPr>
          </a:p>
          <a:p>
            <a:pPr marL="0" indent="0" algn="just">
              <a:spcBef>
                <a:spcPts val="1000"/>
              </a:spcBef>
              <a:spcAft>
                <a:spcPct val="0"/>
              </a:spcAft>
              <a:buClrTx/>
              <a:buSzPct val="100000"/>
              <a:buFont typeface="Wingdings" pitchFamily="2" charset="2"/>
              <a:buNone/>
              <a:defRPr/>
            </a:pPr>
            <a:r>
              <a:rPr lang="es-ES" altLang="es-CO" b="1" kern="0" dirty="0">
                <a:latin typeface="Calibri"/>
                <a:cs typeface="Calibri"/>
                <a:sym typeface="Calibri" panose="020F0502020204030204" pitchFamily="34" charset="0"/>
              </a:rPr>
              <a:t>3. Empresa / Entidad Pantalla: </a:t>
            </a:r>
          </a:p>
          <a:p>
            <a:pPr marL="228600" indent="-228600" algn="just">
              <a:spcBef>
                <a:spcPts val="1000"/>
              </a:spcBef>
              <a:spcAft>
                <a:spcPct val="0"/>
              </a:spcAft>
              <a:buClrTx/>
              <a:buSzPct val="100000"/>
              <a:buFont typeface="Arial" panose="020B0604020202020204" pitchFamily="34" charset="0"/>
              <a:buChar char="•"/>
              <a:defRPr/>
            </a:pPr>
            <a:r>
              <a:rPr lang="es-ES" altLang="es-CO" kern="0" dirty="0">
                <a:latin typeface="Calibri"/>
                <a:cs typeface="Calibri"/>
                <a:sym typeface="Calibri" panose="020F0502020204030204" pitchFamily="34" charset="0"/>
              </a:rPr>
              <a:t>Se constituye una empresa utilizando fondos ilícitos.</a:t>
            </a:r>
          </a:p>
          <a:p>
            <a:pPr marL="228600" indent="-228600" algn="just">
              <a:spcBef>
                <a:spcPts val="1000"/>
              </a:spcBef>
              <a:spcAft>
                <a:spcPct val="0"/>
              </a:spcAft>
              <a:buClrTx/>
              <a:buSzPct val="100000"/>
              <a:buFont typeface="Arial" panose="020B0604020202020204" pitchFamily="34" charset="0"/>
              <a:buChar char="•"/>
              <a:defRPr/>
            </a:pPr>
            <a:r>
              <a:rPr lang="es-ES" altLang="es-CO" kern="0" dirty="0">
                <a:latin typeface="Calibri"/>
                <a:cs typeface="Calibri"/>
                <a:sym typeface="Calibri" panose="020F0502020204030204" pitchFamily="34" charset="0"/>
              </a:rPr>
              <a:t>Se simula la ejecución de una de las profesiones/actividades para camuflar una actividad criminal.</a:t>
            </a:r>
          </a:p>
          <a:p>
            <a:pPr marL="228600" indent="-228600" algn="just">
              <a:spcBef>
                <a:spcPts val="1000"/>
              </a:spcBef>
              <a:spcAft>
                <a:spcPct val="0"/>
              </a:spcAft>
              <a:buClrTx/>
              <a:buSzPct val="100000"/>
              <a:buFont typeface="Arial" panose="020B0604020202020204" pitchFamily="34" charset="0"/>
              <a:buChar char="•"/>
              <a:defRPr/>
            </a:pPr>
            <a:r>
              <a:rPr lang="es-ES" altLang="es-CO" kern="0" dirty="0">
                <a:latin typeface="Calibri"/>
                <a:cs typeface="Calibri"/>
                <a:sym typeface="Calibri" panose="020F0502020204030204" pitchFamily="34" charset="0"/>
              </a:rPr>
              <a:t>Se estructuran fondos ilícitos integrándolos en los ingresos/flujos financieros de una empresa/persona que se dedique a una actividad lícita.</a:t>
            </a:r>
          </a:p>
          <a:p>
            <a:pPr marL="182880" indent="-182880" eaLnBrk="1" fontAlgn="auto" hangingPunct="1">
              <a:defRPr/>
            </a:pPr>
            <a:endParaRPr lang="es-CO"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95D5406-34D1-072B-34C7-6DFB75912E84}"/>
              </a:ext>
            </a:extLst>
          </p:cNvPr>
          <p:cNvSpPr>
            <a:spLocks noGrp="1"/>
          </p:cNvSpPr>
          <p:nvPr>
            <p:ph type="title"/>
          </p:nvPr>
        </p:nvSpPr>
        <p:spPr/>
        <p:txBody>
          <a:bodyPr/>
          <a:lstStyle/>
          <a:p>
            <a:pPr eaLnBrk="1" fontAlgn="auto" hangingPunct="1">
              <a:spcAft>
                <a:spcPts val="0"/>
              </a:spcAft>
              <a:defRPr/>
            </a:pPr>
            <a:r>
              <a:rPr lang="es-CO" dirty="0"/>
              <a:t>Sector inmobiliario</a:t>
            </a:r>
          </a:p>
        </p:txBody>
      </p:sp>
      <p:sp>
        <p:nvSpPr>
          <p:cNvPr id="32771" name="Marcador de contenido 2">
            <a:extLst>
              <a:ext uri="{FF2B5EF4-FFF2-40B4-BE49-F238E27FC236}">
                <a16:creationId xmlns:a16="http://schemas.microsoft.com/office/drawing/2014/main" id="{F1E02260-9E3E-D02F-A900-6E38FE2EC930}"/>
              </a:ext>
            </a:extLst>
          </p:cNvPr>
          <p:cNvSpPr>
            <a:spLocks noGrp="1"/>
          </p:cNvSpPr>
          <p:nvPr>
            <p:ph idx="1"/>
          </p:nvPr>
        </p:nvSpPr>
        <p:spPr>
          <a:xfrm>
            <a:off x="5329238" y="2011363"/>
            <a:ext cx="5657850" cy="4206875"/>
          </a:xfrm>
        </p:spPr>
        <p:txBody>
          <a:bodyPr/>
          <a:lstStyle/>
          <a:p>
            <a:pPr eaLnBrk="1" hangingPunct="1"/>
            <a:r>
              <a:rPr lang="es-ES" altLang="es-CO"/>
              <a:t>El patrón más común del sector inmobiliario es la compraventa de un terreno o inmueble, la construcción o el pago de alquiler o arrendamiento con fondos ilícitos. </a:t>
            </a:r>
            <a:r>
              <a:rPr lang="es-ES" altLang="es-CO" u="sng"/>
              <a:t>Se detectaron tanto casos de operaciones en efectivo como modelos de financiamiento más complejos como por ejemplo la captación de fondos a través de fondos inmobiliarios. </a:t>
            </a:r>
            <a:endParaRPr lang="es-ES" altLang="es-CO" sz="2000" b="1" u="sng"/>
          </a:p>
          <a:p>
            <a:pPr eaLnBrk="1" hangingPunct="1"/>
            <a:endParaRPr lang="es-CO" altLang="es-CO"/>
          </a:p>
        </p:txBody>
      </p:sp>
      <p:pic>
        <p:nvPicPr>
          <p:cNvPr id="32772" name="Imagen 7" descr="Imagen 7">
            <a:extLst>
              <a:ext uri="{FF2B5EF4-FFF2-40B4-BE49-F238E27FC236}">
                <a16:creationId xmlns:a16="http://schemas.microsoft.com/office/drawing/2014/main" id="{94924A66-297A-F656-EF58-E4E76F974732}"/>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90513" y="2106613"/>
            <a:ext cx="4473575" cy="298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03ADEB6-FC39-42F2-40E2-C452E584C9F5}"/>
              </a:ext>
            </a:extLst>
          </p:cNvPr>
          <p:cNvSpPr>
            <a:spLocks noGrp="1"/>
          </p:cNvSpPr>
          <p:nvPr>
            <p:ph type="title"/>
          </p:nvPr>
        </p:nvSpPr>
        <p:spPr/>
        <p:txBody>
          <a:bodyPr/>
          <a:lstStyle/>
          <a:p>
            <a:pPr eaLnBrk="1" fontAlgn="auto" hangingPunct="1">
              <a:spcAft>
                <a:spcPts val="0"/>
              </a:spcAft>
              <a:defRPr/>
            </a:pPr>
            <a:endParaRPr lang="es-CO"/>
          </a:p>
        </p:txBody>
      </p:sp>
      <p:sp>
        <p:nvSpPr>
          <p:cNvPr id="4" name="Marcador de texto 3">
            <a:extLst>
              <a:ext uri="{FF2B5EF4-FFF2-40B4-BE49-F238E27FC236}">
                <a16:creationId xmlns:a16="http://schemas.microsoft.com/office/drawing/2014/main" id="{F48DB58A-6DF8-4898-A8CC-09217A1D2A1A}"/>
              </a:ext>
            </a:extLst>
          </p:cNvPr>
          <p:cNvSpPr txBox="1">
            <a:spLocks noGrp="1"/>
          </p:cNvSpPr>
          <p:nvPr>
            <p:ph idx="1"/>
          </p:nvPr>
        </p:nvSpPr>
        <p:spPr>
          <a:xfrm>
            <a:off x="1203325" y="2011363"/>
            <a:ext cx="4724400" cy="4430712"/>
          </a:xfrm>
        </p:spPr>
        <p:txBody>
          <a:bodyPr rtlCol="0">
            <a:normAutofit fontScale="92500"/>
          </a:bodyPr>
          <a:lstStyle/>
          <a:p>
            <a:pPr marL="182880" indent="-182880" algn="just" eaLnBrk="1" fontAlgn="auto" hangingPunct="1">
              <a:defRPr/>
            </a:pPr>
            <a:r>
              <a:rPr lang="es-ES" altLang="es-CO" sz="2400" b="1" dirty="0"/>
              <a:t>Descripción genérica:</a:t>
            </a:r>
          </a:p>
          <a:p>
            <a:pPr marL="182880" indent="-182880" algn="just" eaLnBrk="1" fontAlgn="auto" hangingPunct="1">
              <a:defRPr/>
            </a:pPr>
            <a:r>
              <a:rPr lang="es-ES" altLang="es-CO" sz="2400" dirty="0"/>
              <a:t>En el presente caso una organización ilícita </a:t>
            </a:r>
            <a:r>
              <a:rPr lang="es-ES" altLang="es-CO" sz="2400" b="1" dirty="0"/>
              <a:t>compra/constituye</a:t>
            </a:r>
            <a:r>
              <a:rPr lang="es-ES" altLang="es-CO" sz="2400" dirty="0"/>
              <a:t> varias empresas lícitas para integrar y ocultar sus ingresos provenientes de narcotráfico.</a:t>
            </a:r>
          </a:p>
          <a:p>
            <a:pPr marL="182880" indent="-182880" algn="just" eaLnBrk="1" fontAlgn="auto" hangingPunct="1">
              <a:defRPr/>
            </a:pPr>
            <a:r>
              <a:rPr lang="es-ES" altLang="es-CO" sz="2400" dirty="0"/>
              <a:t>Una parte de los fondos ilícitos se emplea para pagar el alquiler de los locales comerciales de las empresas. Aquellos se alquilan de familiares de los miembros de la organización criminal a un monto superior al nivel de alquileres común.</a:t>
            </a:r>
          </a:p>
        </p:txBody>
      </p:sp>
      <p:pic>
        <p:nvPicPr>
          <p:cNvPr id="33796" name="Imagen 2">
            <a:extLst>
              <a:ext uri="{FF2B5EF4-FFF2-40B4-BE49-F238E27FC236}">
                <a16:creationId xmlns:a16="http://schemas.microsoft.com/office/drawing/2014/main" id="{00FD9CDB-F0EA-1D1F-B542-095F50729FB2}"/>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181725" y="1855788"/>
            <a:ext cx="5495925" cy="4743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33AB83A-23FE-71F2-BDE2-8311F2D43C37}"/>
              </a:ext>
            </a:extLst>
          </p:cNvPr>
          <p:cNvSpPr>
            <a:spLocks noGrp="1"/>
          </p:cNvSpPr>
          <p:nvPr>
            <p:ph type="title"/>
          </p:nvPr>
        </p:nvSpPr>
        <p:spPr/>
        <p:txBody>
          <a:bodyPr/>
          <a:lstStyle/>
          <a:p>
            <a:pPr eaLnBrk="1" fontAlgn="auto" hangingPunct="1">
              <a:spcAft>
                <a:spcPts val="0"/>
              </a:spcAft>
              <a:defRPr/>
            </a:pPr>
            <a:endParaRPr lang="es-CO"/>
          </a:p>
        </p:txBody>
      </p:sp>
      <p:sp>
        <p:nvSpPr>
          <p:cNvPr id="3" name="Marcador de contenido 2">
            <a:extLst>
              <a:ext uri="{FF2B5EF4-FFF2-40B4-BE49-F238E27FC236}">
                <a16:creationId xmlns:a16="http://schemas.microsoft.com/office/drawing/2014/main" id="{3C225682-C8C0-75BE-5C8A-E7712A36A194}"/>
              </a:ext>
            </a:extLst>
          </p:cNvPr>
          <p:cNvSpPr>
            <a:spLocks noGrp="1"/>
          </p:cNvSpPr>
          <p:nvPr>
            <p:ph idx="1"/>
          </p:nvPr>
        </p:nvSpPr>
        <p:spPr>
          <a:xfrm>
            <a:off x="4805363" y="2011363"/>
            <a:ext cx="6181725" cy="4206875"/>
          </a:xfrm>
        </p:spPr>
        <p:txBody>
          <a:bodyPr rtlCol="0">
            <a:normAutofit/>
          </a:bodyPr>
          <a:lstStyle/>
          <a:p>
            <a:pPr marL="0" indent="0" algn="just" eaLnBrk="1" fontAlgn="auto" hangingPunct="1">
              <a:buFont typeface="Arial" panose="020B0604020202020204" pitchFamily="34" charset="0"/>
              <a:buNone/>
              <a:defRPr/>
            </a:pPr>
            <a:r>
              <a:rPr lang="es-ES" altLang="es-CO" sz="2000" b="1" dirty="0"/>
              <a:t>SEÑALES DE ALERTA:</a:t>
            </a:r>
          </a:p>
          <a:p>
            <a:pPr marL="0" indent="0" algn="just" eaLnBrk="1" fontAlgn="auto" hangingPunct="1">
              <a:buFont typeface="Arial" panose="020B0604020202020204" pitchFamily="34" charset="0"/>
              <a:buNone/>
              <a:defRPr/>
            </a:pPr>
            <a:endParaRPr lang="es-ES" altLang="es-CO" sz="2000" b="1" dirty="0"/>
          </a:p>
          <a:p>
            <a:pPr marL="182880" indent="-182880" algn="just" eaLnBrk="1" fontAlgn="auto" hangingPunct="1">
              <a:defRPr/>
            </a:pPr>
            <a:r>
              <a:rPr lang="es-ES" altLang="es-CO" sz="2000" dirty="0"/>
              <a:t>Altos ingresos por contrato de alquiler u otro servicio a un precio excepcionalmente alto</a:t>
            </a:r>
          </a:p>
          <a:p>
            <a:pPr marL="0" indent="0" algn="just" eaLnBrk="1" fontAlgn="auto" hangingPunct="1">
              <a:buFont typeface="Arial" panose="020B0604020202020204" pitchFamily="34" charset="0"/>
              <a:buNone/>
              <a:defRPr/>
            </a:pPr>
            <a:endParaRPr lang="es-ES" altLang="es-CO" sz="2000" dirty="0"/>
          </a:p>
          <a:p>
            <a:pPr marL="182880" indent="-182880" algn="just" eaLnBrk="1" fontAlgn="auto" hangingPunct="1">
              <a:defRPr/>
            </a:pPr>
            <a:r>
              <a:rPr lang="es-ES" altLang="es-CO" sz="2000" dirty="0"/>
              <a:t>Dueños de los inmuebles alquilados son parientes de los inquilinos.</a:t>
            </a:r>
          </a:p>
          <a:p>
            <a:pPr marL="182880" indent="-182880" eaLnBrk="1" fontAlgn="auto" hangingPunct="1">
              <a:defRPr/>
            </a:pPr>
            <a:endParaRPr lang="es-CO" dirty="0"/>
          </a:p>
        </p:txBody>
      </p:sp>
      <p:pic>
        <p:nvPicPr>
          <p:cNvPr id="34820" name="Picture 2" descr="Foto gratuita primer plano de una persona pensando en comprar o vender una casa">
            <a:hlinkClick r:id="rId2"/>
            <a:extLst>
              <a:ext uri="{FF2B5EF4-FFF2-40B4-BE49-F238E27FC236}">
                <a16:creationId xmlns:a16="http://schemas.microsoft.com/office/drawing/2014/main" id="{738B70BE-C8CA-432A-4333-E45C27E4A5D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0388" y="2352675"/>
            <a:ext cx="4175125" cy="3021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EF669C0-D16B-3AE4-B4A6-3F3B641D8A53}"/>
              </a:ext>
            </a:extLst>
          </p:cNvPr>
          <p:cNvSpPr>
            <a:spLocks noGrp="1"/>
          </p:cNvSpPr>
          <p:nvPr>
            <p:ph type="title"/>
          </p:nvPr>
        </p:nvSpPr>
        <p:spPr/>
        <p:txBody>
          <a:bodyPr/>
          <a:lstStyle/>
          <a:p>
            <a:pPr algn="ctr" eaLnBrk="1" fontAlgn="auto" hangingPunct="1">
              <a:spcAft>
                <a:spcPts val="0"/>
              </a:spcAft>
              <a:defRPr/>
            </a:pPr>
            <a:r>
              <a:rPr lang="es-CO" dirty="0"/>
              <a:t>La ES UNA CONDUCTA AUTONOMA</a:t>
            </a:r>
          </a:p>
        </p:txBody>
      </p:sp>
      <p:sp>
        <p:nvSpPr>
          <p:cNvPr id="3" name="Marcador de contenido 2">
            <a:extLst>
              <a:ext uri="{FF2B5EF4-FFF2-40B4-BE49-F238E27FC236}">
                <a16:creationId xmlns:a16="http://schemas.microsoft.com/office/drawing/2014/main" id="{F340D45C-CD64-9261-6065-3608E915C953}"/>
              </a:ext>
            </a:extLst>
          </p:cNvPr>
          <p:cNvSpPr>
            <a:spLocks noGrp="1"/>
          </p:cNvSpPr>
          <p:nvPr>
            <p:ph idx="1"/>
          </p:nvPr>
        </p:nvSpPr>
        <p:spPr/>
        <p:txBody>
          <a:bodyPr rtlCol="0">
            <a:normAutofit fontScale="85000" lnSpcReduction="20000"/>
          </a:bodyPr>
          <a:lstStyle/>
          <a:p>
            <a:pPr marL="182880" indent="-182880" algn="just" eaLnBrk="1" fontAlgn="auto" hangingPunct="1">
              <a:defRPr/>
            </a:pPr>
            <a:endParaRPr lang="es-MX" dirty="0"/>
          </a:p>
          <a:p>
            <a:pPr marL="182880" indent="-182880" algn="just" eaLnBrk="1" fontAlgn="auto" hangingPunct="1">
              <a:defRPr/>
            </a:pPr>
            <a:endParaRPr lang="es-MX" dirty="0"/>
          </a:p>
          <a:p>
            <a:pPr marL="182880" indent="-182880" algn="just" eaLnBrk="1" fontAlgn="auto" hangingPunct="1">
              <a:defRPr/>
            </a:pPr>
            <a:r>
              <a:rPr lang="es-MX" dirty="0"/>
              <a:t>“No es dable asociar la demostración “con certeza” de la actividad ilícita antecedente, o la “prueba” de la conducta subyacente o el requerimiento de una declaración judicial “en firme” que declare la existencia del delito base para fundamentar el elemento normativo del tipo en la conducta de lavado de activos. La Sala reitera la tesis de que lavar activos es una conducta punible autónoma y no subordinada.”</a:t>
            </a:r>
            <a:endParaRPr lang="es-CO" dirty="0"/>
          </a:p>
          <a:p>
            <a:pPr marL="182880" indent="-182880" algn="just" eaLnBrk="1" fontAlgn="auto" hangingPunct="1">
              <a:defRPr/>
            </a:pPr>
            <a:r>
              <a:rPr lang="es-CO" dirty="0"/>
              <a:t>El delito fuente o subyacente del lavado de activos </a:t>
            </a:r>
            <a:r>
              <a:rPr lang="es-CO" b="1" u="sng" dirty="0"/>
              <a:t>no debe recaer sobre el mismo sujeto investigado por LA</a:t>
            </a:r>
            <a:r>
              <a:rPr lang="es-CO" dirty="0"/>
              <a:t>.</a:t>
            </a:r>
          </a:p>
          <a:p>
            <a:pPr marL="182880" indent="-182880" algn="just" eaLnBrk="1" fontAlgn="auto" hangingPunct="1">
              <a:defRPr/>
            </a:pPr>
            <a:r>
              <a:rPr lang="es-MX" dirty="0"/>
              <a:t>El delito de lavado de activos es necesario demostrar en el proceso que los bienes objeto del mismo provienen de alguna de las actividades ilícitas a que se refiere el trascrito artículo 323, para su acreditación no es necesario, sin embargo, la existencia de una sentencia previa en ese sentido, sino que en el proceso debe estar patente esa situación, </a:t>
            </a:r>
            <a:r>
              <a:rPr lang="es-MX" b="1" u="sng" dirty="0"/>
              <a:t>bien sea que la conducta se le cargue a quien se investiga o a un tercero</a:t>
            </a:r>
            <a:r>
              <a:rPr lang="es-MX" dirty="0"/>
              <a:t>, sin que esa particularidad demande una prueba específica.</a:t>
            </a:r>
            <a:endParaRPr lang="es-CO"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58570A4-9671-4982-2E35-665DC9096B28}"/>
              </a:ext>
            </a:extLst>
          </p:cNvPr>
          <p:cNvSpPr>
            <a:spLocks noGrp="1"/>
          </p:cNvSpPr>
          <p:nvPr>
            <p:ph type="title"/>
          </p:nvPr>
        </p:nvSpPr>
        <p:spPr/>
        <p:txBody>
          <a:bodyPr>
            <a:normAutofit fontScale="90000"/>
          </a:bodyPr>
          <a:lstStyle/>
          <a:p>
            <a:pPr eaLnBrk="1" fontAlgn="auto" hangingPunct="1">
              <a:spcAft>
                <a:spcPts val="0"/>
              </a:spcAft>
              <a:defRPr/>
            </a:pPr>
            <a:r>
              <a:rPr lang="es-MX" dirty="0"/>
              <a:t>Ocultamiento de los bienes y recursos de origen ilícito mediante la escisión y absorción de empresas inmobiliarias</a:t>
            </a:r>
          </a:p>
        </p:txBody>
      </p:sp>
      <p:sp>
        <p:nvSpPr>
          <p:cNvPr id="3" name="Marcador de contenido 2">
            <a:extLst>
              <a:ext uri="{FF2B5EF4-FFF2-40B4-BE49-F238E27FC236}">
                <a16:creationId xmlns:a16="http://schemas.microsoft.com/office/drawing/2014/main" id="{BBDEF89D-4DF6-3325-ECE7-D524D578BBB5}"/>
              </a:ext>
            </a:extLst>
          </p:cNvPr>
          <p:cNvSpPr>
            <a:spLocks noGrp="1"/>
          </p:cNvSpPr>
          <p:nvPr>
            <p:ph idx="1"/>
          </p:nvPr>
        </p:nvSpPr>
        <p:spPr>
          <a:xfrm>
            <a:off x="690563" y="2119313"/>
            <a:ext cx="6989762" cy="4538662"/>
          </a:xfrm>
        </p:spPr>
        <p:txBody>
          <a:bodyPr rtlCol="0">
            <a:normAutofit fontScale="92500" lnSpcReduction="20000"/>
          </a:bodyPr>
          <a:lstStyle/>
          <a:p>
            <a:pPr marL="182880" indent="-182880" algn="just" eaLnBrk="1" fontAlgn="auto" hangingPunct="1">
              <a:defRPr/>
            </a:pPr>
            <a:r>
              <a:rPr lang="es-ES" altLang="es-CO" sz="2400" dirty="0"/>
              <a:t>La tipología hace referencia a una modalidad utilizada por las organizaciones criminales para el </a:t>
            </a:r>
            <a:r>
              <a:rPr lang="es-ES" altLang="es-CO" sz="2400" b="1" dirty="0"/>
              <a:t>ocultamiento de sus bienes inmuebles y recursos financieros en la transformación a otras entidades de la misma naturaleza y sector, de tal manera que puedan evadir la acción de las autoridades judiciales y la vinculación a lista internacionales</a:t>
            </a:r>
            <a:r>
              <a:rPr lang="es-ES" altLang="es-CO" sz="2400" dirty="0"/>
              <a:t>, como “</a:t>
            </a:r>
            <a:r>
              <a:rPr lang="es-ES" altLang="es-CO" sz="2400" i="1" dirty="0" err="1"/>
              <a:t>Specially</a:t>
            </a:r>
            <a:r>
              <a:rPr lang="es-ES" altLang="es-CO" sz="2400" i="1" dirty="0"/>
              <a:t> </a:t>
            </a:r>
            <a:r>
              <a:rPr lang="es-ES" altLang="es-CO" sz="2400" i="1" dirty="0" err="1"/>
              <a:t>Designated</a:t>
            </a:r>
            <a:r>
              <a:rPr lang="es-ES" altLang="es-CO" sz="2400" i="1" dirty="0"/>
              <a:t> </a:t>
            </a:r>
            <a:r>
              <a:rPr lang="es-ES" altLang="es-CO" sz="2400" i="1" dirty="0" err="1"/>
              <a:t>Nationals</a:t>
            </a:r>
            <a:r>
              <a:rPr lang="es-ES" altLang="es-CO" sz="2400" i="1" dirty="0"/>
              <a:t> and </a:t>
            </a:r>
            <a:r>
              <a:rPr lang="es-ES" altLang="es-CO" sz="2400" i="1" dirty="0" err="1"/>
              <a:t>Blocked</a:t>
            </a:r>
            <a:r>
              <a:rPr lang="es-ES" altLang="es-CO" sz="2400" i="1" dirty="0"/>
              <a:t> </a:t>
            </a:r>
            <a:r>
              <a:rPr lang="es-ES" altLang="es-CO" sz="2400" i="1" dirty="0" err="1"/>
              <a:t>Persons</a:t>
            </a:r>
            <a:r>
              <a:rPr lang="es-ES" altLang="es-CO" sz="2400" i="1" dirty="0"/>
              <a:t> </a:t>
            </a:r>
            <a:r>
              <a:rPr lang="es-ES" altLang="es-CO" sz="2400" i="1" dirty="0" err="1"/>
              <a:t>List</a:t>
            </a:r>
            <a:r>
              <a:rPr lang="es-ES" altLang="es-CO" sz="2400" dirty="0"/>
              <a:t>” o conocida </a:t>
            </a:r>
            <a:r>
              <a:rPr lang="es-ES" altLang="es-CO" sz="2400" u="sng" dirty="0"/>
              <a:t>como Lista OFAC</a:t>
            </a:r>
            <a:r>
              <a:rPr lang="es-ES" altLang="es-CO" sz="2400" dirty="0"/>
              <a:t>. </a:t>
            </a:r>
          </a:p>
          <a:p>
            <a:pPr marL="182880" indent="-182880" algn="just" eaLnBrk="1" fontAlgn="auto" hangingPunct="1">
              <a:defRPr/>
            </a:pPr>
            <a:r>
              <a:rPr lang="es-ES" altLang="es-CO" sz="2400" dirty="0"/>
              <a:t>Teniendo en cuenta lo anterior, las organizaciones criminales pueden transferir en bloque su patrimonio a una o varias sociedades constituidas (escisión), o para la creación de una nueva sociedad (absorción); situación que se presenta en períodos de tiempo cortos, tratando de encubrir el origen ilícito de los recursos usados para la constitución. 	</a:t>
            </a:r>
          </a:p>
          <a:p>
            <a:pPr marL="182880" indent="-182880" eaLnBrk="1" fontAlgn="auto" hangingPunct="1">
              <a:defRPr/>
            </a:pPr>
            <a:endParaRPr lang="es-CO" dirty="0"/>
          </a:p>
        </p:txBody>
      </p:sp>
      <p:pic>
        <p:nvPicPr>
          <p:cNvPr id="35844" name="Imagen 4">
            <a:extLst>
              <a:ext uri="{FF2B5EF4-FFF2-40B4-BE49-F238E27FC236}">
                <a16:creationId xmlns:a16="http://schemas.microsoft.com/office/drawing/2014/main" id="{4EB349EC-562B-4C53-1507-26FE0F034669}"/>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680325" y="3333750"/>
            <a:ext cx="3541713" cy="176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993F1FA-0435-01B0-EA61-1502DCD103B7}"/>
              </a:ext>
            </a:extLst>
          </p:cNvPr>
          <p:cNvSpPr>
            <a:spLocks noGrp="1"/>
          </p:cNvSpPr>
          <p:nvPr>
            <p:ph type="title"/>
          </p:nvPr>
        </p:nvSpPr>
        <p:spPr/>
        <p:txBody>
          <a:bodyPr/>
          <a:lstStyle/>
          <a:p>
            <a:pPr eaLnBrk="1" fontAlgn="auto" hangingPunct="1">
              <a:spcAft>
                <a:spcPts val="0"/>
              </a:spcAft>
              <a:defRPr/>
            </a:pPr>
            <a:endParaRPr lang="es-CO"/>
          </a:p>
        </p:txBody>
      </p:sp>
      <p:pic>
        <p:nvPicPr>
          <p:cNvPr id="36867" name="Imagen 1">
            <a:extLst>
              <a:ext uri="{FF2B5EF4-FFF2-40B4-BE49-F238E27FC236}">
                <a16:creationId xmlns:a16="http://schemas.microsoft.com/office/drawing/2014/main" id="{34D734A2-1209-546C-6DB1-B780581EBA9E}"/>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2109788" y="200025"/>
            <a:ext cx="7216775" cy="6657975"/>
          </a:xfrm>
          <a:noFill/>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37B8975-F694-CD0D-639C-80CB7FF565AC}"/>
              </a:ext>
            </a:extLst>
          </p:cNvPr>
          <p:cNvSpPr>
            <a:spLocks noGrp="1"/>
          </p:cNvSpPr>
          <p:nvPr>
            <p:ph type="title"/>
          </p:nvPr>
        </p:nvSpPr>
        <p:spPr/>
        <p:txBody>
          <a:bodyPr>
            <a:normAutofit fontScale="90000"/>
          </a:bodyPr>
          <a:lstStyle/>
          <a:p>
            <a:pPr eaLnBrk="1" fontAlgn="auto" hangingPunct="1">
              <a:spcAft>
                <a:spcPts val="0"/>
              </a:spcAft>
              <a:defRPr/>
            </a:pPr>
            <a:r>
              <a:rPr lang="es-MX" dirty="0"/>
              <a:t>Ocultamiento de los bienes y recursos de origen ilícito mediante la escisión y absorción de empresas inmobiliarias</a:t>
            </a:r>
            <a:endParaRPr lang="es-CO" dirty="0"/>
          </a:p>
        </p:txBody>
      </p:sp>
      <p:sp>
        <p:nvSpPr>
          <p:cNvPr id="3" name="Marcador de contenido 2">
            <a:extLst>
              <a:ext uri="{FF2B5EF4-FFF2-40B4-BE49-F238E27FC236}">
                <a16:creationId xmlns:a16="http://schemas.microsoft.com/office/drawing/2014/main" id="{11BFB156-1D7A-0D31-4449-D3CB213F1E06}"/>
              </a:ext>
            </a:extLst>
          </p:cNvPr>
          <p:cNvSpPr>
            <a:spLocks noGrp="1"/>
          </p:cNvSpPr>
          <p:nvPr>
            <p:ph idx="1"/>
          </p:nvPr>
        </p:nvSpPr>
        <p:spPr/>
        <p:txBody>
          <a:bodyPr rtlCol="0">
            <a:normAutofit fontScale="77500" lnSpcReduction="20000"/>
          </a:bodyPr>
          <a:lstStyle/>
          <a:p>
            <a:pPr marL="0" indent="0" algn="just" eaLnBrk="1" fontAlgn="auto" hangingPunct="1">
              <a:buFont typeface="Arial" panose="020B0604020202020204" pitchFamily="34" charset="0"/>
              <a:buNone/>
              <a:defRPr/>
            </a:pPr>
            <a:r>
              <a:rPr lang="es-ES" altLang="es-CO" sz="2800" b="1" dirty="0"/>
              <a:t>SEÑALES DE ALERTA:</a:t>
            </a:r>
          </a:p>
          <a:p>
            <a:pPr marL="182880" indent="-182880" algn="just" eaLnBrk="1" fontAlgn="auto" hangingPunct="1">
              <a:defRPr/>
            </a:pPr>
            <a:r>
              <a:rPr lang="es-ES" altLang="es-CO" sz="2400" dirty="0"/>
              <a:t>Socios o miembros de juntas directivas que aparecen con registros en alguna lista restrictivas (OFAC, INTERPOL, FBI, CIA, etc.).</a:t>
            </a:r>
          </a:p>
          <a:p>
            <a:pPr marL="182880" indent="-182880" algn="just" eaLnBrk="1" fontAlgn="auto" hangingPunct="1">
              <a:defRPr/>
            </a:pPr>
            <a:r>
              <a:rPr lang="es-ES" altLang="es-CO" sz="2400" dirty="0"/>
              <a:t>Personas jurídicas que cambian de razón social sin razón aparente, por ejemplo, de Comandita Simple a Sociedad por Acciones Simplificadas.</a:t>
            </a:r>
          </a:p>
          <a:p>
            <a:pPr marL="182880" indent="-182880" algn="just" eaLnBrk="1" fontAlgn="auto" hangingPunct="1">
              <a:defRPr/>
            </a:pPr>
            <a:r>
              <a:rPr lang="es-ES" altLang="es-CO" sz="2400" dirty="0"/>
              <a:t>Personas jurídicas relacionadas con el sector inmobiliario que escinden parcialmente su patrimonio para crear nuevas sociedades mercantiles.</a:t>
            </a:r>
          </a:p>
          <a:p>
            <a:pPr marL="182880" indent="-182880" algn="just" eaLnBrk="1" fontAlgn="auto" hangingPunct="1">
              <a:defRPr/>
            </a:pPr>
            <a:r>
              <a:rPr lang="es-ES" altLang="es-CO" sz="2400" dirty="0"/>
              <a:t>Sociedades que son recientemente constituidas y que absorben a sociedades creadas a partir de la escisión del patrimonio de una tercera sociedad.</a:t>
            </a:r>
          </a:p>
          <a:p>
            <a:pPr marL="182880" indent="-182880" algn="just" eaLnBrk="1" fontAlgn="auto" hangingPunct="1">
              <a:defRPr/>
            </a:pPr>
            <a:r>
              <a:rPr lang="es-ES" altLang="es-CO" sz="2400" dirty="0"/>
              <a:t>Sociedades escindidas o absorbidas con gerentes, miembros de junta directiva o socios comunes.</a:t>
            </a:r>
          </a:p>
          <a:p>
            <a:pPr marL="182880" indent="-182880" algn="just" eaLnBrk="1" fontAlgn="auto" hangingPunct="1">
              <a:defRPr/>
            </a:pPr>
            <a:r>
              <a:rPr lang="es-ES" altLang="es-CO" sz="2400" dirty="0"/>
              <a:t>Sociedades mercantiles que dentro de su tradición se encuentran que su patrimonio es producto de una escisión o absorción de una o varias sociedades, las cuales también presentaron el mismo proceso.</a:t>
            </a:r>
          </a:p>
          <a:p>
            <a:pPr marL="182880" indent="-182880" eaLnBrk="1" fontAlgn="auto" hangingPunct="1">
              <a:defRPr/>
            </a:pPr>
            <a:endParaRPr lang="es-CO"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F859ED4-BA78-64D1-D2F6-87778054FE62}"/>
              </a:ext>
            </a:extLst>
          </p:cNvPr>
          <p:cNvSpPr>
            <a:spLocks noGrp="1"/>
          </p:cNvSpPr>
          <p:nvPr>
            <p:ph type="title"/>
          </p:nvPr>
        </p:nvSpPr>
        <p:spPr/>
        <p:txBody>
          <a:bodyPr>
            <a:normAutofit fontScale="90000"/>
          </a:bodyPr>
          <a:lstStyle/>
          <a:p>
            <a:pPr algn="ctr" eaLnBrk="1" fontAlgn="auto" hangingPunct="1">
              <a:spcAft>
                <a:spcPts val="0"/>
              </a:spcAft>
              <a:defRPr/>
            </a:pPr>
            <a:r>
              <a:rPr lang="es-CO" dirty="0"/>
              <a:t>Lavado de activos a través de actividades agrícolas/ compra de terreno</a:t>
            </a:r>
          </a:p>
        </p:txBody>
      </p:sp>
      <p:sp>
        <p:nvSpPr>
          <p:cNvPr id="3" name="Marcador de contenido 2">
            <a:extLst>
              <a:ext uri="{FF2B5EF4-FFF2-40B4-BE49-F238E27FC236}">
                <a16:creationId xmlns:a16="http://schemas.microsoft.com/office/drawing/2014/main" id="{0B6B735A-5861-362A-2A52-AD5CCC792032}"/>
              </a:ext>
            </a:extLst>
          </p:cNvPr>
          <p:cNvSpPr>
            <a:spLocks noGrp="1"/>
          </p:cNvSpPr>
          <p:nvPr>
            <p:ph idx="1"/>
          </p:nvPr>
        </p:nvSpPr>
        <p:spPr>
          <a:xfrm>
            <a:off x="1203325" y="2011363"/>
            <a:ext cx="3776663" cy="4206875"/>
          </a:xfrm>
        </p:spPr>
        <p:txBody>
          <a:bodyPr rtlCol="0">
            <a:normAutofit lnSpcReduction="10000"/>
          </a:bodyPr>
          <a:lstStyle/>
          <a:p>
            <a:pPr marL="182880" indent="-182880" algn="just" eaLnBrk="1" fontAlgn="auto" hangingPunct="1">
              <a:defRPr/>
            </a:pPr>
            <a:r>
              <a:rPr lang="es-ES" altLang="es-CO" sz="2000" b="1" dirty="0"/>
              <a:t>Descripción genérica:</a:t>
            </a:r>
          </a:p>
          <a:p>
            <a:pPr marL="182880" indent="-182880" algn="just" eaLnBrk="1" fontAlgn="auto" hangingPunct="1">
              <a:defRPr/>
            </a:pPr>
            <a:r>
              <a:rPr lang="es-ES" altLang="es-CO" sz="2000" dirty="0"/>
              <a:t>En el presente caso un funcionario público abusa su cargo para ocultar su negocio de tráfico de piedras preciosas. Además aprovecha del hecho que el sector de minería y en particular de la extracción de piedras preciosas carece de regulación suficiente.</a:t>
            </a:r>
          </a:p>
          <a:p>
            <a:pPr marL="182880" indent="-182880" algn="just" eaLnBrk="1" fontAlgn="auto" hangingPunct="1">
              <a:defRPr/>
            </a:pPr>
            <a:r>
              <a:rPr lang="es-ES" altLang="es-CO" sz="2000" b="1" u="sng" dirty="0"/>
              <a:t>Para justificar sus ingresos compra un campo y simula un negocio de compraventa de ganado.</a:t>
            </a:r>
          </a:p>
          <a:p>
            <a:pPr marL="182880" indent="-182880" eaLnBrk="1" fontAlgn="auto" hangingPunct="1">
              <a:defRPr/>
            </a:pPr>
            <a:endParaRPr lang="es-CO" dirty="0"/>
          </a:p>
        </p:txBody>
      </p:sp>
      <p:pic>
        <p:nvPicPr>
          <p:cNvPr id="38916" name="Imagen 1">
            <a:extLst>
              <a:ext uri="{FF2B5EF4-FFF2-40B4-BE49-F238E27FC236}">
                <a16:creationId xmlns:a16="http://schemas.microsoft.com/office/drawing/2014/main" id="{670A8098-3C26-B817-A04F-9561D7D96301}"/>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360988" y="2354263"/>
            <a:ext cx="6076950" cy="3582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94BF765-96E8-3728-4147-5F0114C0144C}"/>
              </a:ext>
            </a:extLst>
          </p:cNvPr>
          <p:cNvSpPr>
            <a:spLocks noGrp="1"/>
          </p:cNvSpPr>
          <p:nvPr>
            <p:ph type="title"/>
          </p:nvPr>
        </p:nvSpPr>
        <p:spPr/>
        <p:txBody>
          <a:bodyPr>
            <a:normAutofit fontScale="90000"/>
          </a:bodyPr>
          <a:lstStyle/>
          <a:p>
            <a:pPr algn="ctr" eaLnBrk="1" fontAlgn="auto" hangingPunct="1">
              <a:spcAft>
                <a:spcPts val="0"/>
              </a:spcAft>
              <a:defRPr/>
            </a:pPr>
            <a:r>
              <a:rPr lang="es-CO" dirty="0"/>
              <a:t>Lavado de activos a través de actividades agrícolas/ compra de terreno</a:t>
            </a:r>
          </a:p>
        </p:txBody>
      </p:sp>
      <p:sp>
        <p:nvSpPr>
          <p:cNvPr id="39939" name="Marcador de contenido 2">
            <a:extLst>
              <a:ext uri="{FF2B5EF4-FFF2-40B4-BE49-F238E27FC236}">
                <a16:creationId xmlns:a16="http://schemas.microsoft.com/office/drawing/2014/main" id="{ADCCB580-3BCD-6B39-12A2-642F51BBB97F}"/>
              </a:ext>
            </a:extLst>
          </p:cNvPr>
          <p:cNvSpPr>
            <a:spLocks noGrp="1"/>
          </p:cNvSpPr>
          <p:nvPr>
            <p:ph idx="1"/>
          </p:nvPr>
        </p:nvSpPr>
        <p:spPr>
          <a:xfrm>
            <a:off x="1203325" y="2011363"/>
            <a:ext cx="5629275" cy="4206875"/>
          </a:xfrm>
        </p:spPr>
        <p:txBody>
          <a:bodyPr/>
          <a:lstStyle/>
          <a:p>
            <a:pPr algn="just" eaLnBrk="1" hangingPunct="1"/>
            <a:r>
              <a:rPr lang="es-ES" altLang="es-CO" sz="2000" b="1"/>
              <a:t>SEÑALES DE ALERTA:</a:t>
            </a:r>
          </a:p>
          <a:p>
            <a:pPr algn="just" eaLnBrk="1" hangingPunct="1"/>
            <a:endParaRPr lang="es-ES" altLang="es-CO" sz="2000" b="1"/>
          </a:p>
          <a:p>
            <a:pPr algn="just" eaLnBrk="1" hangingPunct="1"/>
            <a:r>
              <a:rPr lang="es-ES" altLang="es-CO" sz="2000"/>
              <a:t>Movimiento de recursos y bienes incompatibles con el perfil económico de una persona</a:t>
            </a:r>
          </a:p>
          <a:p>
            <a:pPr algn="just" eaLnBrk="1" hangingPunct="1"/>
            <a:r>
              <a:rPr lang="es-ES" altLang="es-CO" sz="2000"/>
              <a:t>Venta de bienes móviles de alto valor difícil a determinar el valor comercial</a:t>
            </a:r>
          </a:p>
          <a:p>
            <a:pPr algn="just" eaLnBrk="1" hangingPunct="1"/>
            <a:r>
              <a:rPr lang="es-ES" altLang="es-CO" sz="2000"/>
              <a:t>Señales exteriores de riqueza</a:t>
            </a:r>
          </a:p>
          <a:p>
            <a:pPr algn="just" eaLnBrk="1" hangingPunct="1"/>
            <a:r>
              <a:rPr lang="es-ES" altLang="es-CO" sz="2000"/>
              <a:t>Falta de control de sitios de extracción de piedras u otros minerales preciosos</a:t>
            </a:r>
          </a:p>
          <a:p>
            <a:pPr eaLnBrk="1" hangingPunct="1"/>
            <a:endParaRPr lang="es-CO" altLang="es-CO"/>
          </a:p>
        </p:txBody>
      </p:sp>
      <p:pic>
        <p:nvPicPr>
          <p:cNvPr id="39940" name="Picture 2" descr="Foto gratuita hermosa foto de un campo verde con hervidor de agua pastando la hierba y hermosas colinas">
            <a:hlinkClick r:id="rId2"/>
            <a:extLst>
              <a:ext uri="{FF2B5EF4-FFF2-40B4-BE49-F238E27FC236}">
                <a16:creationId xmlns:a16="http://schemas.microsoft.com/office/drawing/2014/main" id="{1041ED46-2EEC-D9A1-B98A-93AA3493962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65950" y="2452688"/>
            <a:ext cx="4984750" cy="309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F53EA9E-71D7-7A8D-68CC-FE99E9548FB2}"/>
              </a:ext>
            </a:extLst>
          </p:cNvPr>
          <p:cNvSpPr>
            <a:spLocks noGrp="1"/>
          </p:cNvSpPr>
          <p:nvPr>
            <p:ph type="title"/>
          </p:nvPr>
        </p:nvSpPr>
        <p:spPr/>
        <p:txBody>
          <a:bodyPr/>
          <a:lstStyle/>
          <a:p>
            <a:pPr eaLnBrk="1" fontAlgn="auto" hangingPunct="1">
              <a:spcAft>
                <a:spcPts val="0"/>
              </a:spcAft>
              <a:defRPr/>
            </a:pPr>
            <a:r>
              <a:rPr lang="es-MX" dirty="0"/>
              <a:t>Sector Comercio de Metales Preciosos y Piedras Preciosa</a:t>
            </a:r>
            <a:endParaRPr lang="es-CO" dirty="0"/>
          </a:p>
        </p:txBody>
      </p:sp>
      <p:sp>
        <p:nvSpPr>
          <p:cNvPr id="40963" name="Marcador de contenido 2">
            <a:extLst>
              <a:ext uri="{FF2B5EF4-FFF2-40B4-BE49-F238E27FC236}">
                <a16:creationId xmlns:a16="http://schemas.microsoft.com/office/drawing/2014/main" id="{2A19CFDC-88BE-0667-C292-B64607FC47CF}"/>
              </a:ext>
            </a:extLst>
          </p:cNvPr>
          <p:cNvSpPr>
            <a:spLocks noGrp="1"/>
          </p:cNvSpPr>
          <p:nvPr>
            <p:ph idx="1"/>
          </p:nvPr>
        </p:nvSpPr>
        <p:spPr>
          <a:xfrm>
            <a:off x="695325" y="2011363"/>
            <a:ext cx="4865688" cy="4206875"/>
          </a:xfrm>
        </p:spPr>
        <p:txBody>
          <a:bodyPr/>
          <a:lstStyle/>
          <a:p>
            <a:pPr algn="just" eaLnBrk="1" hangingPunct="1"/>
            <a:r>
              <a:rPr lang="es-ES" altLang="es-CO" sz="2000"/>
              <a:t>Se determina como uno de los objetivos preferidos por las organizaciones delictivas al transar </a:t>
            </a:r>
            <a:r>
              <a:rPr lang="es-ES" altLang="es-CO" sz="2000" u="sng"/>
              <a:t>con bienes que poseen un alto valor de atesoramiento en volúmenes relativamente concentrados</a:t>
            </a:r>
            <a:r>
              <a:rPr lang="es-ES" altLang="es-CO" sz="2000"/>
              <a:t>, es decir un pequeño volumen de metales preciosos o de piedras preciosas tiene un alto valor intrínseco. En el proceso de lavado de activos, la conversión de recursos de origen ilícito en metales y piedras preciosas, </a:t>
            </a:r>
            <a:r>
              <a:rPr lang="es-ES" altLang="es-CO" sz="2000" u="sng"/>
              <a:t>permite a la actividad delictiva, conservar la unidad de riqueza a lo largo del tiempo</a:t>
            </a:r>
            <a:r>
              <a:rPr lang="es-ES" altLang="es-CO" sz="2000"/>
              <a:t>. </a:t>
            </a:r>
            <a:endParaRPr lang="es-ES" altLang="es-CO" sz="1800" b="1"/>
          </a:p>
          <a:p>
            <a:pPr algn="just" eaLnBrk="1" hangingPunct="1"/>
            <a:endParaRPr lang="es-CO" altLang="es-CO"/>
          </a:p>
        </p:txBody>
      </p:sp>
      <p:pic>
        <p:nvPicPr>
          <p:cNvPr id="40964" name="Imagen 1">
            <a:extLst>
              <a:ext uri="{FF2B5EF4-FFF2-40B4-BE49-F238E27FC236}">
                <a16:creationId xmlns:a16="http://schemas.microsoft.com/office/drawing/2014/main" id="{346F0478-C0EB-14BB-E08D-12818ED66C7A}"/>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164263" y="2290763"/>
            <a:ext cx="5486400" cy="364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C96802F-B4B3-1C24-51F9-6BF76635A215}"/>
              </a:ext>
            </a:extLst>
          </p:cNvPr>
          <p:cNvSpPr>
            <a:spLocks noGrp="1"/>
          </p:cNvSpPr>
          <p:nvPr>
            <p:ph type="title"/>
          </p:nvPr>
        </p:nvSpPr>
        <p:spPr/>
        <p:txBody>
          <a:bodyPr/>
          <a:lstStyle/>
          <a:p>
            <a:pPr eaLnBrk="1" fontAlgn="auto" hangingPunct="1">
              <a:spcAft>
                <a:spcPts val="0"/>
              </a:spcAft>
              <a:defRPr/>
            </a:pPr>
            <a:r>
              <a:rPr lang="es-MX" dirty="0"/>
              <a:t>Explotación y comercialización de oro para financiar el terrorismo</a:t>
            </a:r>
            <a:endParaRPr lang="es-CO" dirty="0"/>
          </a:p>
        </p:txBody>
      </p:sp>
      <p:sp>
        <p:nvSpPr>
          <p:cNvPr id="41987" name="Marcador de contenido 2">
            <a:extLst>
              <a:ext uri="{FF2B5EF4-FFF2-40B4-BE49-F238E27FC236}">
                <a16:creationId xmlns:a16="http://schemas.microsoft.com/office/drawing/2014/main" id="{4793954B-3E98-0AB9-7757-4608F1334850}"/>
              </a:ext>
            </a:extLst>
          </p:cNvPr>
          <p:cNvSpPr>
            <a:spLocks noGrp="1"/>
          </p:cNvSpPr>
          <p:nvPr>
            <p:ph idx="1"/>
          </p:nvPr>
        </p:nvSpPr>
        <p:spPr>
          <a:xfrm>
            <a:off x="869950" y="2055813"/>
            <a:ext cx="4151313" cy="4206875"/>
          </a:xfrm>
        </p:spPr>
        <p:txBody>
          <a:bodyPr/>
          <a:lstStyle/>
          <a:p>
            <a:pPr algn="just" eaLnBrk="1" hangingPunct="1"/>
            <a:r>
              <a:rPr lang="es-ES" altLang="es-CO" sz="2000"/>
              <a:t>Si la mina de oro se encuentra en un territorio de áreas poseídas en forma regular y permanente por una comunidad, parcialidad o grupo indígena y/o afrocolombiano, la ONT, a través de formas violentas obliga a dicha comunidad, parcialidad o grupo hacer uso de la prelación en la obtención del título minero y posteriormente, ejercer el control de la mina de oro, bajo la figura de contratación con terceros por parte de la comunidad, parcialidad o grupo.</a:t>
            </a:r>
            <a:endParaRPr lang="es-ES" altLang="es-CO" sz="1800" b="1"/>
          </a:p>
          <a:p>
            <a:pPr eaLnBrk="1" hangingPunct="1"/>
            <a:endParaRPr lang="es-CO" altLang="es-CO"/>
          </a:p>
        </p:txBody>
      </p:sp>
      <p:pic>
        <p:nvPicPr>
          <p:cNvPr id="41988" name="Imagen 2">
            <a:extLst>
              <a:ext uri="{FF2B5EF4-FFF2-40B4-BE49-F238E27FC236}">
                <a16:creationId xmlns:a16="http://schemas.microsoft.com/office/drawing/2014/main" id="{937F369A-3F41-98B2-35A2-43B739CE8FA3}"/>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584825" y="2055813"/>
            <a:ext cx="5645150" cy="411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0337729-CC45-404C-FC21-57C79530FB28}"/>
              </a:ext>
            </a:extLst>
          </p:cNvPr>
          <p:cNvSpPr>
            <a:spLocks noGrp="1"/>
          </p:cNvSpPr>
          <p:nvPr>
            <p:ph type="title"/>
          </p:nvPr>
        </p:nvSpPr>
        <p:spPr/>
        <p:txBody>
          <a:bodyPr/>
          <a:lstStyle/>
          <a:p>
            <a:pPr eaLnBrk="1" fontAlgn="auto" hangingPunct="1">
              <a:spcAft>
                <a:spcPts val="0"/>
              </a:spcAft>
              <a:defRPr/>
            </a:pPr>
            <a:endParaRPr lang="es-CO"/>
          </a:p>
        </p:txBody>
      </p:sp>
      <p:sp>
        <p:nvSpPr>
          <p:cNvPr id="3" name="Marcador de contenido 2">
            <a:extLst>
              <a:ext uri="{FF2B5EF4-FFF2-40B4-BE49-F238E27FC236}">
                <a16:creationId xmlns:a16="http://schemas.microsoft.com/office/drawing/2014/main" id="{12AA5E6E-0BA2-8120-4B8C-88B297D3330A}"/>
              </a:ext>
            </a:extLst>
          </p:cNvPr>
          <p:cNvSpPr>
            <a:spLocks noGrp="1"/>
          </p:cNvSpPr>
          <p:nvPr>
            <p:ph idx="1"/>
          </p:nvPr>
        </p:nvSpPr>
        <p:spPr/>
        <p:txBody>
          <a:bodyPr rtlCol="0">
            <a:normAutofit fontScale="77500" lnSpcReduction="20000"/>
          </a:bodyPr>
          <a:lstStyle/>
          <a:p>
            <a:pPr marL="0" indent="0" eaLnBrk="1" fontAlgn="auto" hangingPunct="1">
              <a:buNone/>
              <a:defRPr/>
            </a:pPr>
            <a:r>
              <a:rPr lang="es-MX" dirty="0"/>
              <a:t>SEÑAL DE ALERTA: </a:t>
            </a:r>
          </a:p>
          <a:p>
            <a:pPr marL="182880" indent="-182880" eaLnBrk="1" fontAlgn="auto" hangingPunct="1">
              <a:defRPr/>
            </a:pPr>
            <a:r>
              <a:rPr lang="es-MX" dirty="0"/>
              <a:t>Persona natural o jurídica que vende oro a una C. I, argumentando que fue extraído en una zona que no cuenta con títulos mineros.</a:t>
            </a:r>
          </a:p>
          <a:p>
            <a:pPr marL="182880" indent="-182880" eaLnBrk="1" fontAlgn="auto" hangingPunct="1">
              <a:defRPr/>
            </a:pPr>
            <a:r>
              <a:rPr lang="es-MX" dirty="0"/>
              <a:t>Persona natural o jurídica que vende oro a una C. I, argumentando que fue extraído en zonas donde no hay presencia de minas de oro.</a:t>
            </a:r>
          </a:p>
          <a:p>
            <a:pPr marL="182880" indent="-182880" eaLnBrk="1" fontAlgn="auto" hangingPunct="1">
              <a:defRPr/>
            </a:pPr>
            <a:r>
              <a:rPr lang="es-MX" dirty="0"/>
              <a:t>Persona natural o jurídica con títulos mineros, cuya extracción y producción disminuye sin motivos aparentes.</a:t>
            </a:r>
          </a:p>
          <a:p>
            <a:pPr marL="182880" indent="-182880" eaLnBrk="1" fontAlgn="auto" hangingPunct="1">
              <a:defRPr/>
            </a:pPr>
            <a:r>
              <a:rPr lang="es-MX" dirty="0"/>
              <a:t>Una misma persona natural o jurídica vende cantidades frecuentes de oro a una C. I.</a:t>
            </a:r>
          </a:p>
          <a:p>
            <a:pPr marL="182880" indent="-182880" eaLnBrk="1" fontAlgn="auto" hangingPunct="1">
              <a:defRPr/>
            </a:pPr>
            <a:r>
              <a:rPr lang="es-MX" dirty="0"/>
              <a:t>Explotación y producción de oro por parte de una persona jurídica que no cuenta con títulos mineros.</a:t>
            </a:r>
          </a:p>
          <a:p>
            <a:pPr marL="182880" indent="-182880" eaLnBrk="1" fontAlgn="auto" hangingPunct="1">
              <a:defRPr/>
            </a:pPr>
            <a:r>
              <a:rPr lang="es-MX" dirty="0"/>
              <a:t>Disminución considerable en las cuentas de una persona natural o jurídica cuya actividad económica se relación con la exploración, extracción y comercialización de oro.</a:t>
            </a:r>
          </a:p>
          <a:p>
            <a:pPr marL="182880" indent="-182880" eaLnBrk="1" fontAlgn="auto" hangingPunct="1">
              <a:defRPr/>
            </a:pPr>
            <a:r>
              <a:rPr lang="es-MX" dirty="0"/>
              <a:t>Comunidad, parcialidad o grupo indígena y/o afrocolombiana, que contrata con terceros la totalidad de las obras para la exploración y explotación de una mina ubicada en áreas poseídas de forma regular y permanente.</a:t>
            </a:r>
          </a:p>
          <a:p>
            <a:pPr marL="182880" indent="-182880" eaLnBrk="1" fontAlgn="auto" hangingPunct="1">
              <a:defRPr/>
            </a:pPr>
            <a:endParaRPr lang="es-CO"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E89E354-0A24-1407-7AB0-1362B0C86353}"/>
              </a:ext>
            </a:extLst>
          </p:cNvPr>
          <p:cNvSpPr>
            <a:spLocks noGrp="1"/>
          </p:cNvSpPr>
          <p:nvPr>
            <p:ph type="title"/>
          </p:nvPr>
        </p:nvSpPr>
        <p:spPr/>
        <p:txBody>
          <a:bodyPr>
            <a:normAutofit fontScale="90000"/>
          </a:bodyPr>
          <a:lstStyle/>
          <a:p>
            <a:pPr eaLnBrk="1" fontAlgn="auto" hangingPunct="1">
              <a:spcAft>
                <a:spcPts val="0"/>
              </a:spcAft>
              <a:defRPr/>
            </a:pPr>
            <a:r>
              <a:rPr lang="es-MX" dirty="0"/>
              <a:t>Lavado de fondos procedentes de la explotación y comercialización ilegal de oro	</a:t>
            </a:r>
            <a:endParaRPr lang="es-CO" dirty="0"/>
          </a:p>
        </p:txBody>
      </p:sp>
      <p:sp>
        <p:nvSpPr>
          <p:cNvPr id="3" name="Marcador de contenido 2">
            <a:extLst>
              <a:ext uri="{FF2B5EF4-FFF2-40B4-BE49-F238E27FC236}">
                <a16:creationId xmlns:a16="http://schemas.microsoft.com/office/drawing/2014/main" id="{DB447DB5-F114-3A91-ECA7-6E648D71575F}"/>
              </a:ext>
            </a:extLst>
          </p:cNvPr>
          <p:cNvSpPr>
            <a:spLocks noGrp="1"/>
          </p:cNvSpPr>
          <p:nvPr>
            <p:ph idx="1"/>
          </p:nvPr>
        </p:nvSpPr>
        <p:spPr/>
        <p:txBody>
          <a:bodyPr rtlCol="0">
            <a:normAutofit/>
          </a:bodyPr>
          <a:lstStyle/>
          <a:p>
            <a:pPr marL="182880" indent="-182880" algn="just" eaLnBrk="1" fontAlgn="auto" hangingPunct="1">
              <a:defRPr/>
            </a:pPr>
            <a:r>
              <a:rPr lang="es-ES" altLang="es-CO" sz="2400" kern="0" dirty="0"/>
              <a:t>Según medios periodísticos, los MINEROS son propietarios de maquinaria pesada que no cuenta con autorización para realizar actividades mineras en áreas naturales protegidas.</a:t>
            </a:r>
          </a:p>
          <a:p>
            <a:pPr marL="182880" indent="-182880" algn="just" eaLnBrk="1" fontAlgn="auto" hangingPunct="1">
              <a:defRPr/>
            </a:pPr>
            <a:r>
              <a:rPr lang="es-ES" altLang="es-CO" sz="2400" kern="0" dirty="0"/>
              <a:t>Transferencias desde exterior remitidas por los INVERSIONISTAS desde los países “F”, “G”, “H” e “I” (ubicados en Europa) y desde el país “B” a favor de los MINEROS, quienes no registran exportaciones a dichos países que justifiquen la recepción de los fondos.</a:t>
            </a:r>
          </a:p>
          <a:p>
            <a:pPr marL="182880" indent="-182880" eaLnBrk="1" fontAlgn="auto" hangingPunct="1">
              <a:defRPr/>
            </a:pPr>
            <a:endParaRPr lang="es-CO"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4D66A9D-65B8-ED04-AA07-961959256534}"/>
              </a:ext>
            </a:extLst>
          </p:cNvPr>
          <p:cNvSpPr>
            <a:spLocks noGrp="1"/>
          </p:cNvSpPr>
          <p:nvPr>
            <p:ph type="title"/>
          </p:nvPr>
        </p:nvSpPr>
        <p:spPr/>
        <p:txBody>
          <a:bodyPr/>
          <a:lstStyle/>
          <a:p>
            <a:pPr eaLnBrk="1" fontAlgn="auto" hangingPunct="1">
              <a:spcAft>
                <a:spcPts val="0"/>
              </a:spcAft>
              <a:defRPr/>
            </a:pPr>
            <a:endParaRPr lang="es-CO"/>
          </a:p>
        </p:txBody>
      </p:sp>
      <p:pic>
        <p:nvPicPr>
          <p:cNvPr id="45059" name="Imagen 2">
            <a:extLst>
              <a:ext uri="{FF2B5EF4-FFF2-40B4-BE49-F238E27FC236}">
                <a16:creationId xmlns:a16="http://schemas.microsoft.com/office/drawing/2014/main" id="{EF00F445-283C-D9E3-F1C3-1B219FD8A60D}"/>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1558925" y="157163"/>
            <a:ext cx="8250238" cy="6472237"/>
          </a:xfr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28A7365-0A61-FA45-DB58-019CD6B2119E}"/>
              </a:ext>
            </a:extLst>
          </p:cNvPr>
          <p:cNvSpPr>
            <a:spLocks noGrp="1"/>
          </p:cNvSpPr>
          <p:nvPr>
            <p:ph type="title"/>
          </p:nvPr>
        </p:nvSpPr>
        <p:spPr/>
        <p:txBody>
          <a:bodyPr/>
          <a:lstStyle/>
          <a:p>
            <a:pPr algn="ctr" eaLnBrk="1" fontAlgn="auto" hangingPunct="1">
              <a:spcAft>
                <a:spcPts val="0"/>
              </a:spcAft>
              <a:defRPr/>
            </a:pPr>
            <a:r>
              <a:rPr lang="es-CO" dirty="0"/>
              <a:t>ART 323 DEL código Penal</a:t>
            </a:r>
          </a:p>
        </p:txBody>
      </p:sp>
      <p:sp>
        <p:nvSpPr>
          <p:cNvPr id="3" name="Marcador de contenido 2">
            <a:extLst>
              <a:ext uri="{FF2B5EF4-FFF2-40B4-BE49-F238E27FC236}">
                <a16:creationId xmlns:a16="http://schemas.microsoft.com/office/drawing/2014/main" id="{BF38B48A-01FC-D11E-C073-451A215F47D1}"/>
              </a:ext>
            </a:extLst>
          </p:cNvPr>
          <p:cNvSpPr>
            <a:spLocks noGrp="1"/>
          </p:cNvSpPr>
          <p:nvPr>
            <p:ph idx="1"/>
          </p:nvPr>
        </p:nvSpPr>
        <p:spPr/>
        <p:txBody>
          <a:bodyPr rtlCol="0">
            <a:normAutofit fontScale="92500" lnSpcReduction="20000"/>
          </a:bodyPr>
          <a:lstStyle/>
          <a:p>
            <a:pPr marL="182880" indent="-182880" algn="just" eaLnBrk="1" fontAlgn="auto" hangingPunct="1">
              <a:defRPr/>
            </a:pPr>
            <a:r>
              <a:rPr lang="es-CO" dirty="0">
                <a:hlinkClick r:id="rId2"/>
              </a:rPr>
              <a:t>http://www.secretariasenado.gov.co/senado/basedoc/ley_0599_2000_pr012.html</a:t>
            </a:r>
            <a:endParaRPr lang="es-CO" dirty="0"/>
          </a:p>
          <a:p>
            <a:pPr marL="182880" indent="-182880" algn="just" eaLnBrk="1" fontAlgn="auto" hangingPunct="1">
              <a:defRPr/>
            </a:pPr>
            <a:r>
              <a:rPr lang="es-MX" dirty="0"/>
              <a:t>Tráfico de migrantes, trata de personas, extorsión, enriquecimiento ilícito, secuestro extorsivo, rebelión, tráfico de armas, tráfico de menores de edad, financiación del terrorismo y administración de recursos relacionados con actividades terroristas, tráfico de drogas tóxicas, estupefacientes o sustancias sicotrópicas, delitos contra el sistema financiero, delitos contra la administración pública, contrabando, contrabando de hidrocarburos o sus derivados, fraude aduanero o favorecimiento y facilitación del contrabando, favorecimiento de contrabando de hidrocarburos o sus derivados, en cualquiera de sus formas, o vinculados con el producto de delitos ejecutados bajo concierto para delinquir.</a:t>
            </a:r>
            <a:endParaRPr lang="es-CO" dirty="0"/>
          </a:p>
          <a:p>
            <a:pPr marL="182880" indent="-182880" algn="just" eaLnBrk="1" fontAlgn="auto" hangingPunct="1">
              <a:defRPr/>
            </a:pPr>
            <a:r>
              <a:rPr lang="es-MX" dirty="0"/>
              <a:t>La misma pena se aplicará cuando las conductas descritas en el inciso anterior se realicen sobre bienes cuya extinción de dominio haya sido declarada.</a:t>
            </a:r>
          </a:p>
          <a:p>
            <a:pPr marL="182880" indent="-182880" algn="just" eaLnBrk="1" fontAlgn="auto" hangingPunct="1">
              <a:defRPr/>
            </a:pPr>
            <a:r>
              <a:rPr lang="es-MX" dirty="0"/>
              <a:t>El lavado de activos será punible aun cuando las actividades de que provinieren los bienes, o los actos penados en los apartados anteriores, se hubiesen realizado, total o parcialmente, en el extranjero.</a:t>
            </a:r>
            <a:endParaRPr lang="es-CO"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70C6BB1-1E1A-74A5-4E61-26C5E08873D5}"/>
              </a:ext>
            </a:extLst>
          </p:cNvPr>
          <p:cNvSpPr>
            <a:spLocks noGrp="1"/>
          </p:cNvSpPr>
          <p:nvPr>
            <p:ph type="title"/>
          </p:nvPr>
        </p:nvSpPr>
        <p:spPr/>
        <p:txBody>
          <a:bodyPr>
            <a:normAutofit fontScale="90000"/>
          </a:bodyPr>
          <a:lstStyle/>
          <a:p>
            <a:pPr algn="ctr" eaLnBrk="1" fontAlgn="auto" hangingPunct="1">
              <a:spcAft>
                <a:spcPts val="0"/>
              </a:spcAft>
              <a:defRPr/>
            </a:pPr>
            <a:r>
              <a:rPr lang="es-MX" dirty="0"/>
              <a:t>Lavado de fondos procedentes de la explotación y comercialización ilegal de oro</a:t>
            </a:r>
            <a:endParaRPr lang="es-CO" dirty="0"/>
          </a:p>
        </p:txBody>
      </p:sp>
      <p:sp>
        <p:nvSpPr>
          <p:cNvPr id="3" name="Marcador de contenido 2">
            <a:extLst>
              <a:ext uri="{FF2B5EF4-FFF2-40B4-BE49-F238E27FC236}">
                <a16:creationId xmlns:a16="http://schemas.microsoft.com/office/drawing/2014/main" id="{522E077F-0D90-C3C5-BB48-34AD25BA30E2}"/>
              </a:ext>
            </a:extLst>
          </p:cNvPr>
          <p:cNvSpPr>
            <a:spLocks noGrp="1"/>
          </p:cNvSpPr>
          <p:nvPr>
            <p:ph idx="1"/>
          </p:nvPr>
        </p:nvSpPr>
        <p:spPr>
          <a:xfrm>
            <a:off x="1203325" y="2011363"/>
            <a:ext cx="5638800" cy="4206875"/>
          </a:xfrm>
        </p:spPr>
        <p:txBody>
          <a:bodyPr rtlCol="0">
            <a:normAutofit fontScale="70000" lnSpcReduction="20000"/>
          </a:bodyPr>
          <a:lstStyle/>
          <a:p>
            <a:pPr marL="0" indent="-38100" algn="just" eaLnBrk="1" fontAlgn="auto" hangingPunct="1">
              <a:buFont typeface="Arial" panose="020B0604020202020204" pitchFamily="34" charset="0"/>
              <a:buNone/>
              <a:defRPr/>
            </a:pPr>
            <a:r>
              <a:rPr lang="es-ES" altLang="es-CO" sz="2400" b="1" dirty="0"/>
              <a:t>SEÑALES DE ALERTA:</a:t>
            </a:r>
          </a:p>
          <a:p>
            <a:pPr marL="304800" indent="-342900" algn="just" eaLnBrk="1" fontAlgn="auto" hangingPunct="1">
              <a:defRPr/>
            </a:pPr>
            <a:r>
              <a:rPr lang="es-ES" altLang="es-CO" sz="2400" dirty="0"/>
              <a:t>Algunas de las empresas mineras reciben transferencias desde el exterior a los pocos días de haber sido constituidas.</a:t>
            </a:r>
          </a:p>
          <a:p>
            <a:pPr marL="304800" indent="-342900" algn="just" eaLnBrk="1" fontAlgn="auto" hangingPunct="1">
              <a:defRPr/>
            </a:pPr>
            <a:r>
              <a:rPr lang="es-ES" altLang="es-CO" sz="2400" dirty="0"/>
              <a:t>Algunas de las personas INVERSIONISTAS están vinculadas a las empresas mineras por lo que se desconoce el real origen de los fondos recibidos desde los países “B”, “F”, “G”, “H” e “I”.</a:t>
            </a:r>
          </a:p>
          <a:p>
            <a:pPr marL="304800" indent="-342900" algn="just" eaLnBrk="1" fontAlgn="auto" hangingPunct="1">
              <a:defRPr/>
            </a:pPr>
            <a:r>
              <a:rPr lang="es-ES" altLang="es-CO" sz="2400" dirty="0"/>
              <a:t>La actividad ilegal realizada por los MINEROS es desarrollada en una zona considerada de alto riesgo (ruta de droga).</a:t>
            </a:r>
          </a:p>
          <a:p>
            <a:pPr marL="304800" indent="-342900" algn="just" eaLnBrk="1" fontAlgn="auto" hangingPunct="1">
              <a:defRPr/>
            </a:pPr>
            <a:r>
              <a:rPr lang="es-ES" altLang="es-CO" sz="2400" dirty="0"/>
              <a:t>Utilización intensiva de efectivo para realizar operaciones comerciales (venta de Oro), sin sustento documentario que respalde el origen Ilícito del Oro.</a:t>
            </a:r>
          </a:p>
          <a:p>
            <a:pPr marL="304800" indent="-342900" algn="just" eaLnBrk="1" fontAlgn="auto" hangingPunct="1">
              <a:defRPr/>
            </a:pPr>
            <a:r>
              <a:rPr lang="es-ES" altLang="es-CO" sz="2400" dirty="0"/>
              <a:t>Operaciones de venta de moneda extranjera con fondos en efectivo y sin sustento documentario.</a:t>
            </a:r>
          </a:p>
          <a:p>
            <a:pPr marL="182880" indent="-182880" eaLnBrk="1" fontAlgn="auto" hangingPunct="1">
              <a:defRPr/>
            </a:pPr>
            <a:endParaRPr lang="es-CO" dirty="0"/>
          </a:p>
        </p:txBody>
      </p:sp>
      <p:pic>
        <p:nvPicPr>
          <p:cNvPr id="46084" name="Picture 2" descr="Gratis Placas Globales De Oro Foto de stock">
            <a:extLst>
              <a:ext uri="{FF2B5EF4-FFF2-40B4-BE49-F238E27FC236}">
                <a16:creationId xmlns:a16="http://schemas.microsoft.com/office/drawing/2014/main" id="{DF02FDDE-7135-EAD5-961F-2ECA2CE4BB3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72325" y="2106613"/>
            <a:ext cx="4141788" cy="275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15DB903-ABCF-3BFA-A514-5A600A5B61CA}"/>
              </a:ext>
            </a:extLst>
          </p:cNvPr>
          <p:cNvSpPr>
            <a:spLocks noGrp="1"/>
          </p:cNvSpPr>
          <p:nvPr>
            <p:ph type="title"/>
          </p:nvPr>
        </p:nvSpPr>
        <p:spPr/>
        <p:txBody>
          <a:bodyPr/>
          <a:lstStyle/>
          <a:p>
            <a:pPr eaLnBrk="1" fontAlgn="auto" hangingPunct="1">
              <a:spcAft>
                <a:spcPts val="0"/>
              </a:spcAft>
              <a:defRPr/>
            </a:pPr>
            <a:r>
              <a:rPr lang="es-CO" dirty="0"/>
              <a:t>El carrusel de oro</a:t>
            </a:r>
          </a:p>
        </p:txBody>
      </p:sp>
      <p:sp>
        <p:nvSpPr>
          <p:cNvPr id="3" name="Marcador de contenido 2">
            <a:extLst>
              <a:ext uri="{FF2B5EF4-FFF2-40B4-BE49-F238E27FC236}">
                <a16:creationId xmlns:a16="http://schemas.microsoft.com/office/drawing/2014/main" id="{8CE498F3-300E-CDFC-1217-C3CCC6EA8BAA}"/>
              </a:ext>
            </a:extLst>
          </p:cNvPr>
          <p:cNvSpPr>
            <a:spLocks noGrp="1"/>
          </p:cNvSpPr>
          <p:nvPr>
            <p:ph idx="1"/>
          </p:nvPr>
        </p:nvSpPr>
        <p:spPr/>
        <p:txBody>
          <a:bodyPr rtlCol="0">
            <a:normAutofit fontScale="85000" lnSpcReduction="20000"/>
          </a:bodyPr>
          <a:lstStyle/>
          <a:p>
            <a:pPr marL="182880" indent="-182880" algn="just" eaLnBrk="1" fontAlgn="auto" hangingPunct="1">
              <a:defRPr/>
            </a:pPr>
            <a:r>
              <a:rPr lang="es-ES" altLang="es-CO" sz="2400" dirty="0"/>
              <a:t>Una organización ilegal a través de una empresa de su propiedad, adquiere oro en un país B, en el cual el precio de este metal es menor al del mercado internacional. Posteriormente, lo transporta e ingresa de forma ilegal al país A, donde se encuentra establecida la organización. 	</a:t>
            </a:r>
          </a:p>
          <a:p>
            <a:pPr marL="182880" indent="-182880" algn="just" eaLnBrk="1" fontAlgn="auto" hangingPunct="1">
              <a:defRPr/>
            </a:pPr>
            <a:r>
              <a:rPr lang="es-ES" altLang="es-CO" sz="2400" dirty="0"/>
              <a:t>La empresa en el país A, realiza una exportación del oro, cumpliendo aparentemente con todos los documentos y controles aduaneros para el envío de desechos o desperdicios de oro, mezclado previamente una parte del oro regional con el ingresado de forma ilegal, a una empresa creada por la organización en un país C. </a:t>
            </a:r>
          </a:p>
          <a:p>
            <a:pPr marL="182880" indent="-182880" algn="just" eaLnBrk="1" fontAlgn="auto" hangingPunct="1">
              <a:defRPr/>
            </a:pPr>
            <a:r>
              <a:rPr lang="es-ES" altLang="es-CO" sz="2400" dirty="0"/>
              <a:t>En el país C, la empresa creada por la organización ilegal, funde y transforma el oro en artículos como herramientas, tornillos, cinturones, llaves, entre otros, que son pintados para ocultar el oro, y ser exportados al país B, donde una empresa al servicio de la organización ilegal los funde, obteniendo nuevamente el oro. </a:t>
            </a:r>
          </a:p>
          <a:p>
            <a:pPr marL="182880" indent="-182880" algn="just" eaLnBrk="1" fontAlgn="auto" hangingPunct="1">
              <a:defRPr/>
            </a:pPr>
            <a:r>
              <a:rPr lang="es-ES" altLang="es-CO" sz="2400" dirty="0"/>
              <a:t>Finalmente, la empresa del país A recibe las divisas por las exportaciones de “desechos o desperdicios de oro”, de una actividad aparentemente legal, y son utilizadas para continuar con este carrusel. 	</a:t>
            </a:r>
          </a:p>
          <a:p>
            <a:pPr marL="182880" indent="-182880" eaLnBrk="1" fontAlgn="auto" hangingPunct="1">
              <a:defRPr/>
            </a:pPr>
            <a:endParaRPr lang="es-CO"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21BAB67-EE59-C98E-FC6D-CC4AAC3A0A77}"/>
              </a:ext>
            </a:extLst>
          </p:cNvPr>
          <p:cNvSpPr>
            <a:spLocks noGrp="1"/>
          </p:cNvSpPr>
          <p:nvPr>
            <p:ph type="title"/>
          </p:nvPr>
        </p:nvSpPr>
        <p:spPr/>
        <p:txBody>
          <a:bodyPr/>
          <a:lstStyle/>
          <a:p>
            <a:pPr eaLnBrk="1" fontAlgn="auto" hangingPunct="1">
              <a:spcAft>
                <a:spcPts val="0"/>
              </a:spcAft>
              <a:defRPr/>
            </a:pPr>
            <a:endParaRPr lang="es-CO"/>
          </a:p>
        </p:txBody>
      </p:sp>
      <p:pic>
        <p:nvPicPr>
          <p:cNvPr id="48131" name="Imagen 1">
            <a:extLst>
              <a:ext uri="{FF2B5EF4-FFF2-40B4-BE49-F238E27FC236}">
                <a16:creationId xmlns:a16="http://schemas.microsoft.com/office/drawing/2014/main" id="{19A3F62A-83A4-7C35-EE67-C10347385679}"/>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1978025" y="969963"/>
            <a:ext cx="7605713" cy="5556250"/>
          </a:xfrm>
          <a:noFill/>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3A785FA-D821-F0B5-0F08-BE5D8E58C757}"/>
              </a:ext>
            </a:extLst>
          </p:cNvPr>
          <p:cNvSpPr>
            <a:spLocks noGrp="1"/>
          </p:cNvSpPr>
          <p:nvPr>
            <p:ph type="title"/>
          </p:nvPr>
        </p:nvSpPr>
        <p:spPr/>
        <p:txBody>
          <a:bodyPr/>
          <a:lstStyle/>
          <a:p>
            <a:pPr eaLnBrk="1" fontAlgn="auto" hangingPunct="1">
              <a:spcAft>
                <a:spcPts val="0"/>
              </a:spcAft>
              <a:defRPr/>
            </a:pPr>
            <a:endParaRPr lang="es-CO"/>
          </a:p>
        </p:txBody>
      </p:sp>
      <p:sp>
        <p:nvSpPr>
          <p:cNvPr id="3" name="Marcador de contenido 2">
            <a:extLst>
              <a:ext uri="{FF2B5EF4-FFF2-40B4-BE49-F238E27FC236}">
                <a16:creationId xmlns:a16="http://schemas.microsoft.com/office/drawing/2014/main" id="{DDCE8936-5FAC-4568-EEEC-6632738F0F59}"/>
              </a:ext>
            </a:extLst>
          </p:cNvPr>
          <p:cNvSpPr>
            <a:spLocks noGrp="1"/>
          </p:cNvSpPr>
          <p:nvPr>
            <p:ph idx="1"/>
          </p:nvPr>
        </p:nvSpPr>
        <p:spPr/>
        <p:txBody>
          <a:bodyPr rtlCol="0">
            <a:normAutofit fontScale="92500" lnSpcReduction="20000"/>
          </a:bodyPr>
          <a:lstStyle/>
          <a:p>
            <a:pPr marL="182880" indent="-182880" eaLnBrk="1" fontAlgn="auto" hangingPunct="1">
              <a:defRPr/>
            </a:pPr>
            <a:r>
              <a:rPr lang="es-MX" dirty="0"/>
              <a:t>SEÑALES DE ALERTA:</a:t>
            </a:r>
          </a:p>
          <a:p>
            <a:pPr marL="182880" indent="-182880" eaLnBrk="1" fontAlgn="auto" hangingPunct="1">
              <a:defRPr/>
            </a:pPr>
            <a:endParaRPr lang="es-MX" dirty="0"/>
          </a:p>
          <a:p>
            <a:pPr marL="182880" indent="-182880" eaLnBrk="1" fontAlgn="auto" hangingPunct="1">
              <a:defRPr/>
            </a:pPr>
            <a:r>
              <a:rPr lang="es-MX" dirty="0"/>
              <a:t>Exportaciones masivas por parte de una misma empresa a través de la partida arancelaria “desechos y desperdicios de oro”.</a:t>
            </a:r>
          </a:p>
          <a:p>
            <a:pPr marL="182880" indent="-182880" eaLnBrk="1" fontAlgn="auto" hangingPunct="1">
              <a:defRPr/>
            </a:pPr>
            <a:r>
              <a:rPr lang="es-MX" dirty="0"/>
              <a:t>La empresa no justifica la procedencia de los “desechos y desperdicios de oro” que exporta.</a:t>
            </a:r>
          </a:p>
          <a:p>
            <a:pPr marL="182880" indent="-182880" eaLnBrk="1" fontAlgn="auto" hangingPunct="1">
              <a:defRPr/>
            </a:pPr>
            <a:r>
              <a:rPr lang="es-MX" dirty="0"/>
              <a:t>La empresa se niega a cumplir con los controles de revisión física por parte de la DIAN, al momento de la exportación.</a:t>
            </a:r>
          </a:p>
          <a:p>
            <a:pPr marL="182880" indent="-182880" eaLnBrk="1" fontAlgn="auto" hangingPunct="1">
              <a:defRPr/>
            </a:pPr>
            <a:r>
              <a:rPr lang="es-MX" dirty="0"/>
              <a:t>El objeto social de la empresa no guarda relación con el tipo de exportación realizada.</a:t>
            </a:r>
          </a:p>
          <a:p>
            <a:pPr marL="182880" indent="-182880" eaLnBrk="1" fontAlgn="auto" hangingPunct="1">
              <a:defRPr/>
            </a:pPr>
            <a:r>
              <a:rPr lang="es-MX" dirty="0"/>
              <a:t>Incremento injustificado de capital en las cuentas bancarias de una empresa exportadora de oro y/o sus socios.</a:t>
            </a:r>
          </a:p>
          <a:p>
            <a:pPr marL="182880" indent="-182880" eaLnBrk="1" fontAlgn="auto" hangingPunct="1">
              <a:defRPr/>
            </a:pPr>
            <a:r>
              <a:rPr lang="es-MX" dirty="0"/>
              <a:t>Empresa exportadora de oro, que no tiene registro del pago de regalías y utiliza frecuentemente la partida arancelaria 7112910000 (desechos y desperdicios de oro).	</a:t>
            </a:r>
          </a:p>
          <a:p>
            <a:pPr marL="182880" indent="-182880" eaLnBrk="1" fontAlgn="auto" hangingPunct="1">
              <a:defRPr/>
            </a:pPr>
            <a:endParaRPr lang="es-MX"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B7492AF-6148-7C47-466D-D8B1945C8CEE}"/>
              </a:ext>
            </a:extLst>
          </p:cNvPr>
          <p:cNvSpPr>
            <a:spLocks noGrp="1"/>
          </p:cNvSpPr>
          <p:nvPr>
            <p:ph type="title"/>
          </p:nvPr>
        </p:nvSpPr>
        <p:spPr/>
        <p:txBody>
          <a:bodyPr>
            <a:normAutofit fontScale="90000"/>
          </a:bodyPr>
          <a:lstStyle/>
          <a:p>
            <a:pPr eaLnBrk="1" fontAlgn="auto" hangingPunct="1">
              <a:spcAft>
                <a:spcPts val="0"/>
              </a:spcAft>
              <a:defRPr/>
            </a:pPr>
            <a:r>
              <a:rPr lang="es-MX" dirty="0"/>
              <a:t>Firmas de servicios jurídicos y contables utilizadas como testaferros</a:t>
            </a:r>
            <a:endParaRPr lang="es-CO" dirty="0"/>
          </a:p>
        </p:txBody>
      </p:sp>
      <p:sp>
        <p:nvSpPr>
          <p:cNvPr id="3" name="Marcador de contenido 2">
            <a:extLst>
              <a:ext uri="{FF2B5EF4-FFF2-40B4-BE49-F238E27FC236}">
                <a16:creationId xmlns:a16="http://schemas.microsoft.com/office/drawing/2014/main" id="{3691D7C6-D445-A25B-DE4D-161EC0945B74}"/>
              </a:ext>
            </a:extLst>
          </p:cNvPr>
          <p:cNvSpPr>
            <a:spLocks noGrp="1"/>
          </p:cNvSpPr>
          <p:nvPr>
            <p:ph idx="1"/>
          </p:nvPr>
        </p:nvSpPr>
        <p:spPr>
          <a:xfrm>
            <a:off x="479425" y="2085975"/>
            <a:ext cx="4392613" cy="4206875"/>
          </a:xfrm>
        </p:spPr>
        <p:txBody>
          <a:bodyPr rtlCol="0">
            <a:normAutofit fontScale="92500" lnSpcReduction="20000"/>
          </a:bodyPr>
          <a:lstStyle/>
          <a:p>
            <a:pPr marL="182880" indent="-182880" algn="just" eaLnBrk="1" fontAlgn="auto" hangingPunct="1">
              <a:defRPr/>
            </a:pPr>
            <a:r>
              <a:rPr lang="es-MX" dirty="0"/>
              <a:t>La firma ejecuta transacciones con una base legal, pero es contactada por un miembro de una organización delictiva, que busca suscribir un contrato para la recuperación de cartera de una empresa fachada. La organización delictiva entrega la base de información de “clientes morosos”, que en realidad son cómplices de la organización. La firma de abogados comienza los procesos por cobros jurídicos, logrando recuperaciones de cartera perfectas y posteriormente después del cobro de la respectiva comisión fijada en el contrato suscrito, entrega el balance de recuperación de fondos a la organización delictiva con los respectivos soportes de los procesos de cobro.</a:t>
            </a:r>
          </a:p>
          <a:p>
            <a:pPr marL="182880" indent="-182880" algn="just" eaLnBrk="1" fontAlgn="auto" hangingPunct="1">
              <a:defRPr/>
            </a:pPr>
            <a:endParaRPr lang="es-CO" dirty="0"/>
          </a:p>
        </p:txBody>
      </p:sp>
      <p:pic>
        <p:nvPicPr>
          <p:cNvPr id="50180" name="Imagen 1">
            <a:extLst>
              <a:ext uri="{FF2B5EF4-FFF2-40B4-BE49-F238E27FC236}">
                <a16:creationId xmlns:a16="http://schemas.microsoft.com/office/drawing/2014/main" id="{51838047-4478-3B5E-DC95-6AFE2D3E49B5}"/>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370513" y="2290763"/>
            <a:ext cx="6365875" cy="379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49698BF-F8A7-F5B7-937B-A36446F97C4E}"/>
              </a:ext>
            </a:extLst>
          </p:cNvPr>
          <p:cNvSpPr>
            <a:spLocks noGrp="1"/>
          </p:cNvSpPr>
          <p:nvPr>
            <p:ph type="title"/>
          </p:nvPr>
        </p:nvSpPr>
        <p:spPr/>
        <p:txBody>
          <a:bodyPr/>
          <a:lstStyle/>
          <a:p>
            <a:pPr eaLnBrk="1" fontAlgn="auto" hangingPunct="1">
              <a:spcAft>
                <a:spcPts val="0"/>
              </a:spcAft>
              <a:defRPr/>
            </a:pPr>
            <a:endParaRPr lang="es-CO"/>
          </a:p>
        </p:txBody>
      </p:sp>
      <p:sp>
        <p:nvSpPr>
          <p:cNvPr id="3" name="Marcador de contenido 2">
            <a:extLst>
              <a:ext uri="{FF2B5EF4-FFF2-40B4-BE49-F238E27FC236}">
                <a16:creationId xmlns:a16="http://schemas.microsoft.com/office/drawing/2014/main" id="{69A33244-3B4D-F969-A3F6-3C070FF47F10}"/>
              </a:ext>
            </a:extLst>
          </p:cNvPr>
          <p:cNvSpPr>
            <a:spLocks noGrp="1"/>
          </p:cNvSpPr>
          <p:nvPr>
            <p:ph idx="1"/>
          </p:nvPr>
        </p:nvSpPr>
        <p:spPr/>
        <p:txBody>
          <a:bodyPr rtlCol="0">
            <a:normAutofit fontScale="85000" lnSpcReduction="20000"/>
          </a:bodyPr>
          <a:lstStyle/>
          <a:p>
            <a:pPr marL="0" indent="0" algn="just" eaLnBrk="1" fontAlgn="auto" hangingPunct="1">
              <a:buFont typeface="Arial" panose="020B0604020202020204" pitchFamily="34" charset="0"/>
              <a:buNone/>
              <a:defRPr/>
            </a:pPr>
            <a:r>
              <a:rPr lang="es-ES" sz="2800" b="1" dirty="0"/>
              <a:t>SEÑALES DE ALERTA: </a:t>
            </a:r>
            <a:endParaRPr lang="es-CO" sz="3200" b="1" dirty="0"/>
          </a:p>
          <a:p>
            <a:pPr marL="182880" indent="-182880" algn="just" eaLnBrk="1" fontAlgn="auto" hangingPunct="1">
              <a:defRPr/>
            </a:pPr>
            <a:r>
              <a:rPr lang="es-ES" sz="2400" dirty="0"/>
              <a:t>Empresa contratante es indiferente frente al margen de intermediación cobrado. </a:t>
            </a:r>
          </a:p>
          <a:p>
            <a:pPr marL="182880" indent="-182880" algn="just" eaLnBrk="1" fontAlgn="auto" hangingPunct="1">
              <a:defRPr/>
            </a:pPr>
            <a:r>
              <a:rPr lang="es-ES" sz="2400" dirty="0"/>
              <a:t>Empresa contratante con indicadores de cartera en extremo deteriorada y difícil gestión y con montos muy altos de cartera. </a:t>
            </a:r>
          </a:p>
          <a:p>
            <a:pPr marL="182880" indent="-182880" algn="just" eaLnBrk="1" fontAlgn="auto" hangingPunct="1">
              <a:defRPr/>
            </a:pPr>
            <a:r>
              <a:rPr lang="es-ES" sz="2400" dirty="0"/>
              <a:t>Gestión de cartera con recuperaciones del 100% </a:t>
            </a:r>
          </a:p>
          <a:p>
            <a:pPr marL="182880" indent="-182880" algn="just" eaLnBrk="1" fontAlgn="auto" hangingPunct="1">
              <a:defRPr/>
            </a:pPr>
            <a:r>
              <a:rPr lang="es-ES" sz="2400" dirty="0"/>
              <a:t>Clientes morosos que, una vez contactados por la firma de cobranzas, no muestran resistencia o actitud negativa frente al cobro y acceden a pagar inmediatamente. </a:t>
            </a:r>
          </a:p>
          <a:p>
            <a:pPr marL="182880" indent="-182880" algn="just" eaLnBrk="1" fontAlgn="auto" hangingPunct="1">
              <a:defRPr/>
            </a:pPr>
            <a:r>
              <a:rPr lang="es-ES" sz="2400" dirty="0"/>
              <a:t>Recuperación de cartera sin condonación de intereses o acuerdo de pagos. </a:t>
            </a:r>
          </a:p>
          <a:p>
            <a:pPr marL="182880" indent="-182880" algn="just" eaLnBrk="1" fontAlgn="auto" hangingPunct="1">
              <a:defRPr/>
            </a:pPr>
            <a:r>
              <a:rPr lang="es-ES" sz="2400" dirty="0"/>
              <a:t>Clientes morosos con datos de contacto (dirección de domicilio u oficina), similares o con proximidad geográfica. </a:t>
            </a:r>
          </a:p>
          <a:p>
            <a:pPr marL="182880" indent="-182880" algn="just" eaLnBrk="1" fontAlgn="auto" hangingPunct="1">
              <a:defRPr/>
            </a:pPr>
            <a:r>
              <a:rPr lang="es-ES" sz="2400" dirty="0"/>
              <a:t>Clientes morosos con perfiles que no corresponden con la naturaleza de las actividades económicas registradas. </a:t>
            </a:r>
          </a:p>
          <a:p>
            <a:pPr marL="182880" indent="-182880" eaLnBrk="1" fontAlgn="auto" hangingPunct="1">
              <a:defRPr/>
            </a:pPr>
            <a:endParaRPr lang="es-CO"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DE43560-967A-6FE6-188D-D261A74AB4ED}"/>
              </a:ext>
            </a:extLst>
          </p:cNvPr>
          <p:cNvSpPr>
            <a:spLocks noGrp="1"/>
          </p:cNvSpPr>
          <p:nvPr>
            <p:ph type="title"/>
          </p:nvPr>
        </p:nvSpPr>
        <p:spPr/>
        <p:txBody>
          <a:bodyPr/>
          <a:lstStyle/>
          <a:p>
            <a:pPr eaLnBrk="1" fontAlgn="auto" hangingPunct="1">
              <a:spcAft>
                <a:spcPts val="0"/>
              </a:spcAft>
              <a:defRPr/>
            </a:pPr>
            <a:r>
              <a:rPr lang="es-CO" dirty="0"/>
              <a:t>Beneficiario FINAL</a:t>
            </a:r>
          </a:p>
        </p:txBody>
      </p:sp>
      <p:sp>
        <p:nvSpPr>
          <p:cNvPr id="3" name="Marcador de contenido 2">
            <a:extLst>
              <a:ext uri="{FF2B5EF4-FFF2-40B4-BE49-F238E27FC236}">
                <a16:creationId xmlns:a16="http://schemas.microsoft.com/office/drawing/2014/main" id="{60982CE0-B64D-27E4-71AF-F72582A9521A}"/>
              </a:ext>
            </a:extLst>
          </p:cNvPr>
          <p:cNvSpPr>
            <a:spLocks noGrp="1"/>
          </p:cNvSpPr>
          <p:nvPr>
            <p:ph idx="1"/>
          </p:nvPr>
        </p:nvSpPr>
        <p:spPr>
          <a:xfrm>
            <a:off x="1203325" y="2011363"/>
            <a:ext cx="4948238" cy="4656137"/>
          </a:xfrm>
        </p:spPr>
        <p:txBody>
          <a:bodyPr rtlCol="0">
            <a:normAutofit fontScale="92500" lnSpcReduction="20000"/>
          </a:bodyPr>
          <a:lstStyle/>
          <a:p>
            <a:pPr marL="182880" indent="-182880" algn="just" eaLnBrk="1" fontAlgn="auto" hangingPunct="1">
              <a:defRPr/>
            </a:pPr>
            <a:r>
              <a:rPr lang="es-MX" dirty="0"/>
              <a:t>Un guineano suscribe un contrato privado de prestación de servicios legales con un despacho de abogados en el país E, para que le lleve la gestión de una compra de vivienda de dicho país con un importe de 200 millones de francos </a:t>
            </a:r>
            <a:r>
              <a:rPr lang="es-MX" dirty="0" err="1"/>
              <a:t>cefas</a:t>
            </a:r>
            <a:r>
              <a:rPr lang="es-MX" dirty="0"/>
              <a:t>. Este cliente se presenta ante el banco en Guinea Ecuatorial para transferir dicho importe al despacho ubicado en el país E, en las partidas acordadas con los abogados. Una vez en el banco le piden justificar el origen de los fondos y la actividad que realiza en Guinea Ecuatorial para tener tales ingresos y en su declaración manifiesta que los fondos que transfiere proceden de una empresa de servicios de mantenimiento “O”, que en su balance de ingresos anuales no obtiene tal cantidad y que dichos fondos son para comprar mercancías diversas en una ciudad del país E.</a:t>
            </a:r>
          </a:p>
        </p:txBody>
      </p:sp>
      <p:pic>
        <p:nvPicPr>
          <p:cNvPr id="52228" name="Imagen 2">
            <a:extLst>
              <a:ext uri="{FF2B5EF4-FFF2-40B4-BE49-F238E27FC236}">
                <a16:creationId xmlns:a16="http://schemas.microsoft.com/office/drawing/2014/main" id="{5AF7BC85-870A-3C8E-0524-7254E73CEBBB}"/>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935788" y="2668588"/>
            <a:ext cx="4464050" cy="3151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6D539BF-F248-E0C9-35AA-24A7A44BD7EE}"/>
              </a:ext>
            </a:extLst>
          </p:cNvPr>
          <p:cNvSpPr>
            <a:spLocks noGrp="1"/>
          </p:cNvSpPr>
          <p:nvPr>
            <p:ph type="title"/>
          </p:nvPr>
        </p:nvSpPr>
        <p:spPr/>
        <p:txBody>
          <a:bodyPr/>
          <a:lstStyle/>
          <a:p>
            <a:pPr eaLnBrk="1" fontAlgn="auto" hangingPunct="1">
              <a:spcAft>
                <a:spcPts val="0"/>
              </a:spcAft>
              <a:defRPr/>
            </a:pPr>
            <a:r>
              <a:rPr lang="es-CO" dirty="0"/>
              <a:t>Beneficiario FINAL</a:t>
            </a:r>
          </a:p>
        </p:txBody>
      </p:sp>
      <p:sp>
        <p:nvSpPr>
          <p:cNvPr id="3" name="Marcador de contenido 2">
            <a:extLst>
              <a:ext uri="{FF2B5EF4-FFF2-40B4-BE49-F238E27FC236}">
                <a16:creationId xmlns:a16="http://schemas.microsoft.com/office/drawing/2014/main" id="{503A38AA-D65B-C066-26A7-F46855323A11}"/>
              </a:ext>
            </a:extLst>
          </p:cNvPr>
          <p:cNvSpPr>
            <a:spLocks noGrp="1"/>
          </p:cNvSpPr>
          <p:nvPr>
            <p:ph idx="1"/>
          </p:nvPr>
        </p:nvSpPr>
        <p:spPr/>
        <p:txBody>
          <a:bodyPr rtlCol="0">
            <a:normAutofit/>
          </a:bodyPr>
          <a:lstStyle/>
          <a:p>
            <a:pPr marL="0" indent="0" algn="just" eaLnBrk="1" fontAlgn="auto" hangingPunct="1">
              <a:buFont typeface="Arial" panose="020B0604020202020204" pitchFamily="34" charset="0"/>
              <a:buNone/>
              <a:defRPr/>
            </a:pPr>
            <a:r>
              <a:rPr lang="es-ES" altLang="es-CO" b="1" dirty="0"/>
              <a:t>SEÑALES DE ALERTA:</a:t>
            </a:r>
          </a:p>
          <a:p>
            <a:pPr marL="182880" indent="-182880" algn="just" eaLnBrk="1" fontAlgn="auto" hangingPunct="1">
              <a:defRPr/>
            </a:pPr>
            <a:r>
              <a:rPr lang="es-ES" altLang="es-CO" dirty="0"/>
              <a:t>El origen de los fondos no coincide con la actividad de la empresa O.</a:t>
            </a:r>
          </a:p>
          <a:p>
            <a:pPr marL="182880" indent="-182880" algn="just" eaLnBrk="1" fontAlgn="auto" hangingPunct="1">
              <a:defRPr/>
            </a:pPr>
            <a:r>
              <a:rPr lang="es-ES" altLang="es-CO" dirty="0"/>
              <a:t>Ocultamiento del origen licito de los fondos.</a:t>
            </a:r>
          </a:p>
          <a:p>
            <a:pPr marL="182880" indent="-182880" algn="just" eaLnBrk="1" fontAlgn="auto" hangingPunct="1">
              <a:defRPr/>
            </a:pPr>
            <a:r>
              <a:rPr lang="es-ES" altLang="es-CO" dirty="0"/>
              <a:t>El objeto del contrato es diferente.</a:t>
            </a:r>
          </a:p>
          <a:p>
            <a:pPr marL="182880" indent="-182880" algn="just" eaLnBrk="1" fontAlgn="auto" hangingPunct="1">
              <a:defRPr/>
            </a:pPr>
            <a:r>
              <a:rPr lang="es-ES" altLang="es-CO" dirty="0"/>
              <a:t>Tenemos un supuesto de evasión fiscal.</a:t>
            </a:r>
          </a:p>
          <a:p>
            <a:pPr marL="182880" indent="-182880" algn="just" eaLnBrk="1" fontAlgn="auto" hangingPunct="1">
              <a:defRPr/>
            </a:pPr>
            <a:r>
              <a:rPr lang="es-ES" altLang="es-CO" dirty="0"/>
              <a:t>El beneficiario final no aparece como O, sino más bien como un despacho de abogados del país E.</a:t>
            </a:r>
            <a:endParaRPr lang="es-ES" altLang="es-CO" b="1"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813F65E-E02D-2C43-C70C-009059A5ACB6}"/>
              </a:ext>
            </a:extLst>
          </p:cNvPr>
          <p:cNvSpPr>
            <a:spLocks noGrp="1"/>
          </p:cNvSpPr>
          <p:nvPr>
            <p:ph type="title"/>
          </p:nvPr>
        </p:nvSpPr>
        <p:spPr/>
        <p:txBody>
          <a:bodyPr/>
          <a:lstStyle/>
          <a:p>
            <a:pPr algn="ctr" eaLnBrk="1" fontAlgn="auto" hangingPunct="1">
              <a:spcAft>
                <a:spcPts val="0"/>
              </a:spcAft>
              <a:defRPr/>
            </a:pPr>
            <a:r>
              <a:rPr lang="es-CO" dirty="0"/>
              <a:t>Delitos fuente del la</a:t>
            </a:r>
          </a:p>
        </p:txBody>
      </p:sp>
      <p:sp>
        <p:nvSpPr>
          <p:cNvPr id="3" name="Marcador de contenido 2">
            <a:extLst>
              <a:ext uri="{FF2B5EF4-FFF2-40B4-BE49-F238E27FC236}">
                <a16:creationId xmlns:a16="http://schemas.microsoft.com/office/drawing/2014/main" id="{520236CB-004E-E6CC-A26C-99DEC1E4B184}"/>
              </a:ext>
            </a:extLst>
          </p:cNvPr>
          <p:cNvSpPr>
            <a:spLocks noGrp="1"/>
          </p:cNvSpPr>
          <p:nvPr>
            <p:ph idx="1"/>
          </p:nvPr>
        </p:nvSpPr>
        <p:spPr/>
        <p:txBody>
          <a:bodyPr rtlCol="0">
            <a:normAutofit/>
          </a:bodyPr>
          <a:lstStyle/>
          <a:p>
            <a:pPr marL="182880" indent="-182880" eaLnBrk="1" fontAlgn="auto" hangingPunct="1">
              <a:defRPr/>
            </a:pPr>
            <a:r>
              <a:rPr lang="es-MX" dirty="0"/>
              <a:t>Hacen referencia a las diferentes actividades con las que los delincuentes generan sus ganancias, es decir, son las que proporcionan los recursos ilegales.</a:t>
            </a:r>
          </a:p>
          <a:p>
            <a:pPr marL="182880" indent="-182880" eaLnBrk="1" fontAlgn="auto" hangingPunct="1">
              <a:defRPr/>
            </a:pPr>
            <a:endParaRPr lang="es-MX" dirty="0"/>
          </a:p>
          <a:p>
            <a:pPr marL="0" indent="0" eaLnBrk="1" fontAlgn="auto" hangingPunct="1">
              <a:buFont typeface="Wingdings" pitchFamily="2" charset="2"/>
              <a:buNone/>
              <a:defRPr/>
            </a:pPr>
            <a:endParaRPr lang="es-MX" dirty="0"/>
          </a:p>
        </p:txBody>
      </p:sp>
      <p:pic>
        <p:nvPicPr>
          <p:cNvPr id="10244" name="Imagen 3">
            <a:extLst>
              <a:ext uri="{FF2B5EF4-FFF2-40B4-BE49-F238E27FC236}">
                <a16:creationId xmlns:a16="http://schemas.microsoft.com/office/drawing/2014/main" id="{1BDC545C-B306-9C7A-BE97-5D2CA263B3E0}"/>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467100" y="3433763"/>
            <a:ext cx="5145088" cy="239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CF8091D-20EA-9A35-0FE2-855A07587CCF}"/>
              </a:ext>
            </a:extLst>
          </p:cNvPr>
          <p:cNvSpPr>
            <a:spLocks noGrp="1"/>
          </p:cNvSpPr>
          <p:nvPr>
            <p:ph type="title"/>
          </p:nvPr>
        </p:nvSpPr>
        <p:spPr/>
        <p:txBody>
          <a:bodyPr/>
          <a:lstStyle/>
          <a:p>
            <a:pPr algn="ctr" eaLnBrk="1" fontAlgn="auto" hangingPunct="1">
              <a:spcAft>
                <a:spcPts val="0"/>
              </a:spcAft>
              <a:defRPr/>
            </a:pPr>
            <a:r>
              <a:rPr lang="es-CO" dirty="0"/>
              <a:t>Tráfico de migrantes</a:t>
            </a:r>
          </a:p>
        </p:txBody>
      </p:sp>
      <p:sp>
        <p:nvSpPr>
          <p:cNvPr id="11267" name="Marcador de contenido 2">
            <a:extLst>
              <a:ext uri="{FF2B5EF4-FFF2-40B4-BE49-F238E27FC236}">
                <a16:creationId xmlns:a16="http://schemas.microsoft.com/office/drawing/2014/main" id="{B8A9AF9C-D80D-197D-0DB6-DE9A980FBFD1}"/>
              </a:ext>
            </a:extLst>
          </p:cNvPr>
          <p:cNvSpPr>
            <a:spLocks noGrp="1"/>
          </p:cNvSpPr>
          <p:nvPr>
            <p:ph idx="1"/>
          </p:nvPr>
        </p:nvSpPr>
        <p:spPr/>
        <p:txBody>
          <a:bodyPr/>
          <a:lstStyle/>
          <a:p>
            <a:pPr eaLnBrk="1" hangingPunct="1"/>
            <a:endParaRPr lang="es-MX" altLang="es-CO"/>
          </a:p>
          <a:p>
            <a:pPr eaLnBrk="1" hangingPunct="1"/>
            <a:r>
              <a:rPr lang="es-MX" altLang="es-CO"/>
              <a:t>Articulo 188 </a:t>
            </a:r>
          </a:p>
          <a:p>
            <a:pPr eaLnBrk="1" hangingPunct="1"/>
            <a:r>
              <a:rPr lang="es-MX" altLang="es-CO"/>
              <a:t>El que </a:t>
            </a:r>
            <a:r>
              <a:rPr lang="es-MX" altLang="es-CO" b="1" u="sng"/>
              <a:t>promueva, induzca, constriña, facilite, financie, colabore o de cualquier otra forma participe</a:t>
            </a:r>
            <a:r>
              <a:rPr lang="es-MX" altLang="es-CO"/>
              <a:t> en la entrada o salida de personas del país, sin el cumplimiento de los requisitos legales, con el ánimo de lucrarse o cualquier otro provecho para si o otra persona.</a:t>
            </a:r>
          </a:p>
          <a:p>
            <a:pPr eaLnBrk="1" hangingPunct="1"/>
            <a:endParaRPr lang="es-CO" altLang="es-CO"/>
          </a:p>
          <a:p>
            <a:pPr eaLnBrk="1" hangingPunct="1"/>
            <a:endParaRPr lang="es-CO" altLang="es-CO"/>
          </a:p>
        </p:txBody>
      </p:sp>
      <p:sp>
        <p:nvSpPr>
          <p:cNvPr id="11268" name="AutoShape 5" descr="Tráfico de migrantes y trata de personas - Aml | Stradata">
            <a:extLst>
              <a:ext uri="{FF2B5EF4-FFF2-40B4-BE49-F238E27FC236}">
                <a16:creationId xmlns:a16="http://schemas.microsoft.com/office/drawing/2014/main" id="{AF2B0BEA-AA6E-C462-7D9E-9D1A5A2A73AB}"/>
              </a:ext>
            </a:extLst>
          </p:cNvPr>
          <p:cNvSpPr>
            <a:spLocks noChangeAspect="1" noChangeArrowheads="1"/>
          </p:cNvSpPr>
          <p:nvPr/>
        </p:nvSpPr>
        <p:spPr bwMode="auto">
          <a:xfrm>
            <a:off x="138113"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eaLnBrk="0" fontAlgn="base" hangingPunct="0">
              <a:spcBef>
                <a:spcPct val="0"/>
              </a:spcBef>
              <a:spcAft>
                <a:spcPct val="0"/>
              </a:spcAft>
              <a:defRPr>
                <a:solidFill>
                  <a:schemeClr val="tx1"/>
                </a:solidFill>
                <a:latin typeface="Corbel" panose="020B0503020204020204" pitchFamily="34" charset="0"/>
              </a:defRPr>
            </a:lvl6pPr>
            <a:lvl7pPr marL="2971800" indent="-228600" defTabSz="457200" eaLnBrk="0" fontAlgn="base" hangingPunct="0">
              <a:spcBef>
                <a:spcPct val="0"/>
              </a:spcBef>
              <a:spcAft>
                <a:spcPct val="0"/>
              </a:spcAft>
              <a:defRPr>
                <a:solidFill>
                  <a:schemeClr val="tx1"/>
                </a:solidFill>
                <a:latin typeface="Corbel" panose="020B0503020204020204" pitchFamily="34" charset="0"/>
              </a:defRPr>
            </a:lvl7pPr>
            <a:lvl8pPr marL="3429000" indent="-228600" defTabSz="457200" eaLnBrk="0" fontAlgn="base" hangingPunct="0">
              <a:spcBef>
                <a:spcPct val="0"/>
              </a:spcBef>
              <a:spcAft>
                <a:spcPct val="0"/>
              </a:spcAft>
              <a:defRPr>
                <a:solidFill>
                  <a:schemeClr val="tx1"/>
                </a:solidFill>
                <a:latin typeface="Corbel" panose="020B0503020204020204" pitchFamily="34" charset="0"/>
              </a:defRPr>
            </a:lvl8pPr>
            <a:lvl9pPr marL="3886200" indent="-228600" defTabSz="457200" eaLnBrk="0" fontAlgn="base" hangingPunct="0">
              <a:spcBef>
                <a:spcPct val="0"/>
              </a:spcBef>
              <a:spcAft>
                <a:spcPct val="0"/>
              </a:spcAft>
              <a:defRPr>
                <a:solidFill>
                  <a:schemeClr val="tx1"/>
                </a:solidFill>
                <a:latin typeface="Corbel" panose="020B0503020204020204" pitchFamily="34" charset="0"/>
              </a:defRPr>
            </a:lvl9pPr>
          </a:lstStyle>
          <a:p>
            <a:endParaRPr lang="es-CO" altLang="es-CO"/>
          </a:p>
        </p:txBody>
      </p:sp>
      <p:pic>
        <p:nvPicPr>
          <p:cNvPr id="11269" name="Imagen 3">
            <a:extLst>
              <a:ext uri="{FF2B5EF4-FFF2-40B4-BE49-F238E27FC236}">
                <a16:creationId xmlns:a16="http://schemas.microsoft.com/office/drawing/2014/main" id="{9E26E6C8-BB78-B77B-0E1E-4AD8574270C9}"/>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917950" y="4513263"/>
            <a:ext cx="2676525" cy="170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FD433EA-A88C-79DB-A9D3-0C3CF339352E}"/>
              </a:ext>
            </a:extLst>
          </p:cNvPr>
          <p:cNvSpPr>
            <a:spLocks noGrp="1"/>
          </p:cNvSpPr>
          <p:nvPr>
            <p:ph type="title"/>
          </p:nvPr>
        </p:nvSpPr>
        <p:spPr/>
        <p:txBody>
          <a:bodyPr/>
          <a:lstStyle/>
          <a:p>
            <a:pPr algn="ctr" eaLnBrk="1" fontAlgn="auto" hangingPunct="1">
              <a:spcAft>
                <a:spcPts val="0"/>
              </a:spcAft>
              <a:defRPr/>
            </a:pPr>
            <a:r>
              <a:rPr lang="es-CO" dirty="0"/>
              <a:t>Trata de personas</a:t>
            </a:r>
          </a:p>
        </p:txBody>
      </p:sp>
      <p:sp>
        <p:nvSpPr>
          <p:cNvPr id="12291" name="Marcador de contenido 2">
            <a:extLst>
              <a:ext uri="{FF2B5EF4-FFF2-40B4-BE49-F238E27FC236}">
                <a16:creationId xmlns:a16="http://schemas.microsoft.com/office/drawing/2014/main" id="{DCB28240-99C0-9607-0780-E3A560EBA99A}"/>
              </a:ext>
            </a:extLst>
          </p:cNvPr>
          <p:cNvSpPr>
            <a:spLocks noGrp="1"/>
          </p:cNvSpPr>
          <p:nvPr>
            <p:ph idx="1"/>
          </p:nvPr>
        </p:nvSpPr>
        <p:spPr/>
        <p:txBody>
          <a:bodyPr/>
          <a:lstStyle/>
          <a:p>
            <a:pPr eaLnBrk="1" hangingPunct="1"/>
            <a:r>
              <a:rPr lang="es-MX" altLang="es-CO"/>
              <a:t>Articulo 188A</a:t>
            </a:r>
          </a:p>
          <a:p>
            <a:pPr eaLnBrk="1" hangingPunct="1"/>
            <a:r>
              <a:rPr lang="es-MX" altLang="es-CO"/>
              <a:t>El que </a:t>
            </a:r>
            <a:r>
              <a:rPr lang="es-MX" altLang="es-CO" b="1" u="sng"/>
              <a:t>capte, traslade, acoja o reciba </a:t>
            </a:r>
            <a:r>
              <a:rPr lang="es-MX" altLang="es-CO"/>
              <a:t>a una persona, dentro del territorio nacional o hacia el exterior, con fines de explotación "</a:t>
            </a:r>
            <a:r>
              <a:rPr lang="es-MX" altLang="es-CO" b="1"/>
              <a:t>la explotación de la prostitución ajena u otras formas de explotación sexual, los trabajos o servicios forzados, la esclavitud o las prácticas análogas a la esclavitud, la servidumbre, la explotación de la mendicidad ajena, el matrimonio servil, la extracción de órganos</a:t>
            </a:r>
            <a:r>
              <a:rPr lang="es-MX" altLang="es-CO"/>
              <a:t>, el turismo sexual u otras formas de explotación“</a:t>
            </a:r>
          </a:p>
          <a:p>
            <a:pPr eaLnBrk="1" hangingPunct="1"/>
            <a:endParaRPr lang="es-CO" altLang="es-CO"/>
          </a:p>
        </p:txBody>
      </p:sp>
      <p:pic>
        <p:nvPicPr>
          <p:cNvPr id="12292" name="Imagen 2">
            <a:extLst>
              <a:ext uri="{FF2B5EF4-FFF2-40B4-BE49-F238E27FC236}">
                <a16:creationId xmlns:a16="http://schemas.microsoft.com/office/drawing/2014/main" id="{F5CBB8E6-F3BD-3FCA-ED54-804A73C88B38}"/>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629025" y="4635500"/>
            <a:ext cx="3490913" cy="1801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D3A963A-8725-DA2B-CC26-DEA3E2768168}"/>
              </a:ext>
            </a:extLst>
          </p:cNvPr>
          <p:cNvSpPr>
            <a:spLocks noGrp="1"/>
          </p:cNvSpPr>
          <p:nvPr>
            <p:ph type="title"/>
          </p:nvPr>
        </p:nvSpPr>
        <p:spPr/>
        <p:txBody>
          <a:bodyPr/>
          <a:lstStyle/>
          <a:p>
            <a:pPr algn="ctr" eaLnBrk="1" fontAlgn="auto" hangingPunct="1">
              <a:spcAft>
                <a:spcPts val="0"/>
              </a:spcAft>
              <a:defRPr/>
            </a:pPr>
            <a:r>
              <a:rPr lang="es-CO" dirty="0"/>
              <a:t>Extorsión</a:t>
            </a:r>
          </a:p>
        </p:txBody>
      </p:sp>
      <p:sp>
        <p:nvSpPr>
          <p:cNvPr id="13315" name="Marcador de contenido 2">
            <a:extLst>
              <a:ext uri="{FF2B5EF4-FFF2-40B4-BE49-F238E27FC236}">
                <a16:creationId xmlns:a16="http://schemas.microsoft.com/office/drawing/2014/main" id="{98E4C7AF-446F-5394-D8B5-B5337227B53B}"/>
              </a:ext>
            </a:extLst>
          </p:cNvPr>
          <p:cNvSpPr>
            <a:spLocks noGrp="1"/>
          </p:cNvSpPr>
          <p:nvPr>
            <p:ph idx="1"/>
          </p:nvPr>
        </p:nvSpPr>
        <p:spPr/>
        <p:txBody>
          <a:bodyPr/>
          <a:lstStyle/>
          <a:p>
            <a:pPr eaLnBrk="1" hangingPunct="1"/>
            <a:endParaRPr lang="es-MX" altLang="es-CO"/>
          </a:p>
          <a:p>
            <a:pPr eaLnBrk="1" hangingPunct="1"/>
            <a:r>
              <a:rPr lang="es-MX" altLang="es-CO"/>
              <a:t>Articulo 244</a:t>
            </a:r>
          </a:p>
          <a:p>
            <a:pPr algn="just" eaLnBrk="1" hangingPunct="1"/>
            <a:r>
              <a:rPr lang="es-MX" altLang="es-CO"/>
              <a:t>El que constriña a otro a hacer, tolerar u omitir alguna cosa, con el propósito de obtener provecho ilícito o cualquier utilidad ilícita o beneficio ilícito, para sí o para un tercero.</a:t>
            </a:r>
          </a:p>
          <a:p>
            <a:pPr algn="just" eaLnBrk="1" hangingPunct="1"/>
            <a:endParaRPr lang="es-CO" altLang="es-CO"/>
          </a:p>
        </p:txBody>
      </p:sp>
      <p:pic>
        <p:nvPicPr>
          <p:cNvPr id="13316" name="Imagen 2">
            <a:extLst>
              <a:ext uri="{FF2B5EF4-FFF2-40B4-BE49-F238E27FC236}">
                <a16:creationId xmlns:a16="http://schemas.microsoft.com/office/drawing/2014/main" id="{669637C4-C82F-4BA6-B1CD-18D3FC3444BB}"/>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749675" y="4076700"/>
            <a:ext cx="3811588" cy="2141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9B57D6B-EE4B-81F9-0EFF-8C1ABAB4074A}"/>
              </a:ext>
            </a:extLst>
          </p:cNvPr>
          <p:cNvSpPr>
            <a:spLocks noGrp="1"/>
          </p:cNvSpPr>
          <p:nvPr>
            <p:ph type="title"/>
          </p:nvPr>
        </p:nvSpPr>
        <p:spPr/>
        <p:txBody>
          <a:bodyPr/>
          <a:lstStyle/>
          <a:p>
            <a:pPr algn="ctr" eaLnBrk="1" fontAlgn="auto" hangingPunct="1">
              <a:spcAft>
                <a:spcPts val="0"/>
              </a:spcAft>
              <a:defRPr/>
            </a:pPr>
            <a:r>
              <a:rPr lang="es-CO" dirty="0"/>
              <a:t>Enriquecimiento ilícito de particulares</a:t>
            </a:r>
          </a:p>
        </p:txBody>
      </p:sp>
      <p:sp>
        <p:nvSpPr>
          <p:cNvPr id="14339" name="Marcador de contenido 2">
            <a:extLst>
              <a:ext uri="{FF2B5EF4-FFF2-40B4-BE49-F238E27FC236}">
                <a16:creationId xmlns:a16="http://schemas.microsoft.com/office/drawing/2014/main" id="{72D8ACCA-07CB-D86C-4F49-D03851AE3CE9}"/>
              </a:ext>
            </a:extLst>
          </p:cNvPr>
          <p:cNvSpPr>
            <a:spLocks noGrp="1"/>
          </p:cNvSpPr>
          <p:nvPr>
            <p:ph idx="1"/>
          </p:nvPr>
        </p:nvSpPr>
        <p:spPr/>
        <p:txBody>
          <a:bodyPr/>
          <a:lstStyle/>
          <a:p>
            <a:pPr eaLnBrk="1" hangingPunct="1"/>
            <a:endParaRPr lang="es-MX" altLang="es-CO"/>
          </a:p>
          <a:p>
            <a:pPr eaLnBrk="1" hangingPunct="1"/>
            <a:r>
              <a:rPr lang="es-MX" altLang="es-CO"/>
              <a:t>Articulo 327</a:t>
            </a:r>
          </a:p>
          <a:p>
            <a:pPr eaLnBrk="1" hangingPunct="1"/>
            <a:endParaRPr lang="es-MX" altLang="es-CO"/>
          </a:p>
          <a:p>
            <a:pPr eaLnBrk="1" hangingPunct="1"/>
            <a:r>
              <a:rPr lang="es-MX" altLang="es-CO"/>
              <a:t>El que de manera directa o por interpuesta persona obtenga, para sí o para otro, incremento patrimonial no justificado, derivado en una u otra forma de actividades delictivas.</a:t>
            </a:r>
            <a:endParaRPr lang="es-CO" altLang="es-CO"/>
          </a:p>
        </p:txBody>
      </p:sp>
      <p:pic>
        <p:nvPicPr>
          <p:cNvPr id="14340" name="Imagen 2">
            <a:extLst>
              <a:ext uri="{FF2B5EF4-FFF2-40B4-BE49-F238E27FC236}">
                <a16:creationId xmlns:a16="http://schemas.microsoft.com/office/drawing/2014/main" id="{D00018C5-2770-7602-EDE6-98B4EFB89FD1}"/>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054475" y="4400550"/>
            <a:ext cx="2903538" cy="2036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 bandas">
  <a:themeElements>
    <a:clrScheme name="Con bandas">
      <a:dk1>
        <a:srgbClr val="2C2C2C"/>
      </a:dk1>
      <a:lt1>
        <a:srgbClr val="FFFFFF"/>
      </a:lt1>
      <a:dk2>
        <a:srgbClr val="099BDD"/>
      </a:dk2>
      <a:lt2>
        <a:srgbClr val="F2F2F2"/>
      </a:lt2>
      <a:accent1>
        <a:srgbClr val="FFC000"/>
      </a:accent1>
      <a:accent2>
        <a:srgbClr val="A5D028"/>
      </a:accent2>
      <a:accent3>
        <a:srgbClr val="08CC78"/>
      </a:accent3>
      <a:accent4>
        <a:srgbClr val="F24099"/>
      </a:accent4>
      <a:accent5>
        <a:srgbClr val="828288"/>
      </a:accent5>
      <a:accent6>
        <a:srgbClr val="F56617"/>
      </a:accent6>
      <a:hlink>
        <a:srgbClr val="005DBA"/>
      </a:hlink>
      <a:folHlink>
        <a:srgbClr val="6C606A"/>
      </a:folHlink>
    </a:clrScheme>
    <a:fontScheme name="Con bandas">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Con bandas">
      <a:fillStyleLst>
        <a:solidFill>
          <a:schemeClr val="phClr"/>
        </a:solidFill>
        <a:gradFill rotWithShape="1">
          <a:gsLst>
            <a:gs pos="0">
              <a:schemeClr val="phClr">
                <a:tint val="65000"/>
                <a:satMod val="120000"/>
                <a:lumMod val="107000"/>
              </a:schemeClr>
            </a:gs>
            <a:gs pos="50000">
              <a:schemeClr val="phClr">
                <a:tint val="70000"/>
                <a:satMod val="124000"/>
                <a:lumMod val="103000"/>
              </a:schemeClr>
            </a:gs>
            <a:gs pos="100000">
              <a:schemeClr val="phClr">
                <a:tint val="85000"/>
                <a:satMod val="120000"/>
                <a:lumMod val="100000"/>
              </a:schemeClr>
            </a:gs>
          </a:gsLst>
          <a:lin ang="5400000" scaled="0"/>
        </a:gradFill>
        <a:gradFill rotWithShape="1">
          <a:gsLst>
            <a:gs pos="0">
              <a:schemeClr val="phClr">
                <a:tint val="85000"/>
                <a:shade val="98000"/>
                <a:satMod val="110000"/>
                <a:lumMod val="103000"/>
              </a:schemeClr>
            </a:gs>
            <a:gs pos="50000">
              <a:schemeClr val="phClr">
                <a:shade val="85000"/>
                <a:satMod val="105000"/>
                <a:lumMod val="100000"/>
              </a:schemeClr>
            </a:gs>
            <a:gs pos="100000">
              <a:schemeClr val="phClr">
                <a:shade val="60000"/>
                <a:satMod val="12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15875" dir="5400000" algn="ctr" rotWithShape="0">
              <a:srgbClr val="000000">
                <a:alpha val="68000"/>
              </a:srgbClr>
            </a:outerShdw>
          </a:effectLst>
        </a:effectStyle>
        <a:effectStyle>
          <a:effectLst>
            <a:outerShdw blurRad="88900" dist="27940" dir="5400000" algn="ctr" rotWithShape="0">
              <a:srgbClr val="000000">
                <a:alpha val="63000"/>
              </a:srgbClr>
            </a:outerShdw>
          </a:effectLst>
        </a:effectStyle>
      </a:effectStyleLst>
      <a:bgFillStyleLst>
        <a:solidFill>
          <a:schemeClr val="phClr"/>
        </a:solidFill>
        <a:blipFill rotWithShape="1">
          <a:blip xmlns:r="http://schemas.openxmlformats.org/officeDocument/2006/relationships" r:embed="rId1">
            <a:duotone>
              <a:schemeClr val="phClr"/>
              <a:schemeClr val="phClr">
                <a:shade val="91000"/>
                <a:satMod val="105000"/>
              </a:schemeClr>
            </a:duotone>
          </a:blip>
          <a:tile tx="0" ty="0" sx="100000" sy="100000" flip="none" algn="tl"/>
        </a:blipFill>
        <a:gradFill rotWithShape="1">
          <a:gsLst>
            <a:gs pos="0">
              <a:schemeClr val="phClr">
                <a:tint val="100000"/>
                <a:shade val="0"/>
                <a:satMod val="100000"/>
              </a:schemeClr>
            </a:gs>
            <a:gs pos="100000">
              <a:schemeClr val="phClr">
                <a:shade val="10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Banded" id="{98DFF888-2449-4D28-977C-6306C017633E}" vid="{9792607F-9579-4224-82FF-9C88C3E1E53D}"/>
    </a:ext>
  </a:extLst>
</a:theme>
</file>

<file path=ppt/theme/themeOverride1.xml><?xml version="1.0" encoding="utf-8"?>
<a:themeOverride xmlns:a="http://schemas.openxmlformats.org/drawingml/2006/main">
  <a:clrScheme name="Con bandas">
    <a:dk1>
      <a:srgbClr val="2C2C2C"/>
    </a:dk1>
    <a:lt1>
      <a:srgbClr val="FFFFFF"/>
    </a:lt1>
    <a:dk2>
      <a:srgbClr val="099BDD"/>
    </a:dk2>
    <a:lt2>
      <a:srgbClr val="F2F2F2"/>
    </a:lt2>
    <a:accent1>
      <a:srgbClr val="FFC000"/>
    </a:accent1>
    <a:accent2>
      <a:srgbClr val="A5D028"/>
    </a:accent2>
    <a:accent3>
      <a:srgbClr val="08CC78"/>
    </a:accent3>
    <a:accent4>
      <a:srgbClr val="F24099"/>
    </a:accent4>
    <a:accent5>
      <a:srgbClr val="828288"/>
    </a:accent5>
    <a:accent6>
      <a:srgbClr val="F56617"/>
    </a:accent6>
    <a:hlink>
      <a:srgbClr val="005DBA"/>
    </a:hlink>
    <a:folHlink>
      <a:srgbClr val="6C606A"/>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02558FB893AB9D4191B6C06D353D71B0" ma:contentTypeVersion="15" ma:contentTypeDescription="Crear nuevo documento." ma:contentTypeScope="" ma:versionID="8a6bea4aa5928b8a1d7ee7f86cfda1a8">
  <xsd:schema xmlns:xsd="http://www.w3.org/2001/XMLSchema" xmlns:xs="http://www.w3.org/2001/XMLSchema" xmlns:p="http://schemas.microsoft.com/office/2006/metadata/properties" xmlns:ns2="b3d92bed-0770-4ede-ae72-defa07df153c" xmlns:ns3="42e1c4e7-482f-406d-b816-1a7972df82b2" targetNamespace="http://schemas.microsoft.com/office/2006/metadata/properties" ma:root="true" ma:fieldsID="39b1a012b2083fed5419de5e11070796" ns2:_="" ns3:_="">
    <xsd:import namespace="b3d92bed-0770-4ede-ae72-defa07df153c"/>
    <xsd:import namespace="42e1c4e7-482f-406d-b816-1a7972df82b2"/>
    <xsd:element name="properties">
      <xsd:complexType>
        <xsd:sequence>
          <xsd:element name="documentManagement">
            <xsd:complexType>
              <xsd:all>
                <xsd:element ref="ns2:SharedWithDetails" minOccurs="0"/>
                <xsd:element ref="ns2:SharedWithUsers" minOccurs="0"/>
                <xsd:element ref="ns3:MediaServiceMetadata" minOccurs="0"/>
                <xsd:element ref="ns3:MediaServiceFastMetadata" minOccurs="0"/>
                <xsd:element ref="ns3:MediaServiceObjectDetectorVersions" minOccurs="0"/>
                <xsd:element ref="ns3:lcf76f155ced4ddcb4097134ff3c332f" minOccurs="0"/>
                <xsd:element ref="ns2:TaxCatchAll" minOccurs="0"/>
                <xsd:element ref="ns3:MediaServiceOCR" minOccurs="0"/>
                <xsd:element ref="ns3:MediaServiceGenerationTime" minOccurs="0"/>
                <xsd:element ref="ns3:MediaServiceEventHashCode" minOccurs="0"/>
                <xsd:element ref="ns3:MediaServiceDateTaken" minOccurs="0"/>
                <xsd:element ref="ns3:MediaLengthInSeconds" minOccurs="0"/>
                <xsd:element ref="ns3:MediaServiceSearchProperties"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3d92bed-0770-4ede-ae72-defa07df153c" elementFormDefault="qualified">
    <xsd:import namespace="http://schemas.microsoft.com/office/2006/documentManagement/types"/>
    <xsd:import namespace="http://schemas.microsoft.com/office/infopath/2007/PartnerControls"/>
    <xsd:element name="SharedWithDetails" ma:index="8" nillable="true" ma:displayName="Detalles de uso compartido" ma:description="" ma:internalName="SharedWithDetails" ma:readOnly="true">
      <xsd:simpleType>
        <xsd:restriction base="dms:Note">
          <xsd:maxLength value="255"/>
        </xsd:restriction>
      </xsd:simpleType>
    </xsd:element>
    <xsd:element name="SharedWithUsers" ma:index="9" nillable="true" ma:displayName="Compartido con"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TaxCatchAll" ma:index="15" nillable="true" ma:displayName="Taxonomy Catch All Column" ma:hidden="true" ma:list="{60048ed5-fd60-4dc6-9132-e8690053497a}" ma:internalName="TaxCatchAll" ma:showField="CatchAllData" ma:web="b3d92bed-0770-4ede-ae72-defa07df153c">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42e1c4e7-482f-406d-b816-1a7972df82b2"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lcf76f155ced4ddcb4097134ff3c332f" ma:index="14" nillable="true" ma:taxonomy="true" ma:internalName="lcf76f155ced4ddcb4097134ff3c332f" ma:taxonomyFieldName="MediaServiceImageTags" ma:displayName="Etiquetas de imagen" ma:readOnly="false" ma:fieldId="{5cf76f15-5ced-4ddc-b409-7134ff3c332f}" ma:taxonomyMulti="true" ma:sspId="184dd2c1-0804-426c-9522-9455f2808cbd" ma:termSetId="09814cd3-568e-fe90-9814-8d621ff8fb84" ma:anchorId="fba54fb3-c3e1-fe81-a776-ca4b69148c4d" ma:open="true" ma:isKeyword="false">
      <xsd:complexType>
        <xsd:sequence>
          <xsd:element ref="pc:Terms" minOccurs="0" maxOccurs="1"/>
        </xsd:sequence>
      </xsd:complex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DateTaken" ma:index="19" nillable="true" ma:displayName="MediaServiceDateTaken" ma:hidden="true" ma:indexed="true" ma:internalName="MediaServiceDateTake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MediaServiceSearchProperties" ma:index="21" nillable="true" ma:displayName="MediaServiceSearchProperties" ma:hidden="true" ma:internalName="MediaServiceSearchProperties" ma:readOnly="true">
      <xsd:simpleType>
        <xsd:restriction base="dms:Note"/>
      </xsd:simpleType>
    </xsd:element>
    <xsd:element name="MediaServiceLocation" ma:index="22" nillable="true" ma:displayName="Location" ma:description="" ma:indexed="true"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A748F63-4747-4E43-8FE2-3C9E9D5C8734}"/>
</file>

<file path=customXml/itemProps2.xml><?xml version="1.0" encoding="utf-8"?>
<ds:datastoreItem xmlns:ds="http://schemas.openxmlformats.org/officeDocument/2006/customXml" ds:itemID="{985EE287-1951-4B52-9ADE-0CF8DD6CC959}"/>
</file>

<file path=docProps/app.xml><?xml version="1.0" encoding="utf-8"?>
<Properties xmlns="http://schemas.openxmlformats.org/officeDocument/2006/extended-properties" xmlns:vt="http://schemas.openxmlformats.org/officeDocument/2006/docPropsVTypes">
  <Template>TM03090430[[fn=Con bandas]]</Template>
  <TotalTime>1475</TotalTime>
  <Words>4378</Words>
  <Application>Microsoft Macintosh PowerPoint</Application>
  <PresentationFormat>Panorámica</PresentationFormat>
  <Paragraphs>213</Paragraphs>
  <Slides>47</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47</vt:i4>
      </vt:variant>
    </vt:vector>
  </HeadingPairs>
  <TitlesOfParts>
    <vt:vector size="52" baseType="lpstr">
      <vt:lpstr>Corbel</vt:lpstr>
      <vt:lpstr>Arial</vt:lpstr>
      <vt:lpstr>Wingdings</vt:lpstr>
      <vt:lpstr>Calibri</vt:lpstr>
      <vt:lpstr>Con bandas</vt:lpstr>
      <vt:lpstr>Marco normativo del LA/FT </vt:lpstr>
      <vt:lpstr>Conducta punible de Lavado de activos “LA”</vt:lpstr>
      <vt:lpstr>La ES UNA CONDUCTA AUTONOMA</vt:lpstr>
      <vt:lpstr>ART 323 DEL código Penal</vt:lpstr>
      <vt:lpstr>Delitos fuente del la</vt:lpstr>
      <vt:lpstr>Tráfico de migrantes</vt:lpstr>
      <vt:lpstr>Trata de personas</vt:lpstr>
      <vt:lpstr>Extorsión</vt:lpstr>
      <vt:lpstr>Enriquecimiento ilícito de particulares</vt:lpstr>
      <vt:lpstr>Secuestro extorsivo</vt:lpstr>
      <vt:lpstr>Rebelión</vt:lpstr>
      <vt:lpstr>Tráfico de armas (3)</vt:lpstr>
      <vt:lpstr>Financiación del terrorismo y administración de recursos relacionados con actividades terroristas</vt:lpstr>
      <vt:lpstr>Tráfico de drogas tóxicas, estupefacientes o sustancias sicotrópicas</vt:lpstr>
      <vt:lpstr>Delitos contra el sistema financiero (4)</vt:lpstr>
      <vt:lpstr>Delitos contra el sistema financiero (4)</vt:lpstr>
      <vt:lpstr>Delitos contra la administración pública (42)</vt:lpstr>
      <vt:lpstr>Delitos contra la administración pública (42)</vt:lpstr>
      <vt:lpstr>Delitos contra la administración pública (42)</vt:lpstr>
      <vt:lpstr>Tráfico de niños, niñas y adolescentes</vt:lpstr>
      <vt:lpstr>Contrabando</vt:lpstr>
      <vt:lpstr>Fraude aduanero</vt:lpstr>
      <vt:lpstr>Favorecimiento o facilitación del contrabando</vt:lpstr>
      <vt:lpstr>Contrabando de hidrocarburos y sus derivados</vt:lpstr>
      <vt:lpstr>Tipologías de APNFD</vt:lpstr>
      <vt:lpstr>Tipologías de APNFD</vt:lpstr>
      <vt:lpstr>Sector inmobiliario</vt:lpstr>
      <vt:lpstr>Presentación de PowerPoint</vt:lpstr>
      <vt:lpstr>Presentación de PowerPoint</vt:lpstr>
      <vt:lpstr>Ocultamiento de los bienes y recursos de origen ilícito mediante la escisión y absorción de empresas inmobiliarias</vt:lpstr>
      <vt:lpstr>Presentación de PowerPoint</vt:lpstr>
      <vt:lpstr>Ocultamiento de los bienes y recursos de origen ilícito mediante la escisión y absorción de empresas inmobiliarias</vt:lpstr>
      <vt:lpstr>Lavado de activos a través de actividades agrícolas/ compra de terreno</vt:lpstr>
      <vt:lpstr>Lavado de activos a través de actividades agrícolas/ compra de terreno</vt:lpstr>
      <vt:lpstr>Sector Comercio de Metales Preciosos y Piedras Preciosa</vt:lpstr>
      <vt:lpstr>Explotación y comercialización de oro para financiar el terrorismo</vt:lpstr>
      <vt:lpstr>Presentación de PowerPoint</vt:lpstr>
      <vt:lpstr>Lavado de fondos procedentes de la explotación y comercialización ilegal de oro </vt:lpstr>
      <vt:lpstr>Presentación de PowerPoint</vt:lpstr>
      <vt:lpstr>Lavado de fondos procedentes de la explotación y comercialización ilegal de oro</vt:lpstr>
      <vt:lpstr>El carrusel de oro</vt:lpstr>
      <vt:lpstr>Presentación de PowerPoint</vt:lpstr>
      <vt:lpstr>Presentación de PowerPoint</vt:lpstr>
      <vt:lpstr>Firmas de servicios jurídicos y contables utilizadas como testaferros</vt:lpstr>
      <vt:lpstr>Presentación de PowerPoint</vt:lpstr>
      <vt:lpstr>Beneficiario FINAL</vt:lpstr>
      <vt:lpstr>Beneficiario FINAL</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Marco normativo del LA/FT </dc:title>
  <dc:creator>Nicolás Eduardo Sánchez Cortes</dc:creator>
  <cp:lastModifiedBy>Nicolás Eduardo Sánchez Cortes</cp:lastModifiedBy>
  <cp:revision>28</cp:revision>
  <dcterms:created xsi:type="dcterms:W3CDTF">2024-07-24T14:19:21Z</dcterms:created>
  <dcterms:modified xsi:type="dcterms:W3CDTF">2024-07-25T19:23:59Z</dcterms:modified>
</cp:coreProperties>
</file>